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6858000" cx="12192000"/>
  <p:notesSz cx="6858000" cy="9144000"/>
  <p:embeddedFontLst>
    <p:embeddedFont>
      <p:font typeface="Roboto"/>
      <p:regular r:id="rId27"/>
      <p:bold r:id="rId28"/>
      <p:italic r:id="rId29"/>
      <p:boldItalic r:id="rId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1" roundtripDataSignature="AMtx7miNWiMRMIWfdiEGyAXfI4vq038V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9D42D36-E31A-4698-9415-13BBA4F1764C}">
  <a:tblStyle styleId="{89D42D36-E31A-4698-9415-13BBA4F1764C}"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Roboto-bold.fntdata"/><Relationship Id="rId27" Type="http://schemas.openxmlformats.org/officeDocument/2006/relationships/font" Target="fonts/Roboto-regular.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oboto-italic.fntdata"/><Relationship Id="rId7" Type="http://schemas.openxmlformats.org/officeDocument/2006/relationships/slide" Target="slides/slide1.xml"/><Relationship Id="rId8" Type="http://schemas.openxmlformats.org/officeDocument/2006/relationships/slide" Target="slides/slide2.xml"/><Relationship Id="rId31" Type="http://customschemas.google.com/relationships/presentationmetadata" Target="metadata"/><Relationship Id="rId30" Type="http://schemas.openxmlformats.org/officeDocument/2006/relationships/font" Target="fonts/Robo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3" name="Google Shape;21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2" name="Shape 262"/>
        <p:cNvGrpSpPr/>
        <p:nvPr/>
      </p:nvGrpSpPr>
      <p:grpSpPr>
        <a:xfrm>
          <a:off x="0" y="0"/>
          <a:ext cx="0" cy="0"/>
          <a:chOff x="0" y="0"/>
          <a:chExt cx="0" cy="0"/>
        </a:xfrm>
      </p:grpSpPr>
      <p:sp>
        <p:nvSpPr>
          <p:cNvPr id="263" name="Google Shape;263;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4" name="Google Shape;26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6" name="Google Shape;2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6" name="Google Shape;31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1" name="Google Shape;16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 name="Google Shape;169;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2"/>
          <p:cNvSpPr txBox="1"/>
          <p:nvPr>
            <p:ph type="ctrTitle"/>
          </p:nvPr>
        </p:nvSpPr>
        <p:spPr>
          <a:xfrm>
            <a:off x="1524000" y="1122362"/>
            <a:ext cx="9144000" cy="298641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2"/>
          <p:cNvSpPr txBox="1"/>
          <p:nvPr>
            <p:ph idx="1" type="subTitle"/>
          </p:nvPr>
        </p:nvSpPr>
        <p:spPr>
          <a:xfrm>
            <a:off x="1524000" y="4190260"/>
            <a:ext cx="9144000" cy="106754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
        <p:nvSpPr>
          <p:cNvPr id="22" name="Google Shape;22;p22"/>
          <p:cNvSpPr/>
          <p:nvPr/>
        </p:nvSpPr>
        <p:spPr>
          <a:xfrm>
            <a:off x="0" y="-17461"/>
            <a:ext cx="12192000" cy="62114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 name="Google Shape;23;p22"/>
          <p:cNvPicPr preferRelativeResize="0"/>
          <p:nvPr/>
        </p:nvPicPr>
        <p:blipFill rotWithShape="1">
          <a:blip r:embed="rId2">
            <a:alphaModFix/>
          </a:blip>
          <a:srcRect b="0" l="0" r="0" t="0"/>
          <a:stretch/>
        </p:blipFill>
        <p:spPr>
          <a:xfrm flipH="1">
            <a:off x="0" y="-19041"/>
            <a:ext cx="12200878" cy="695325"/>
          </a:xfrm>
          <a:prstGeom prst="rect">
            <a:avLst/>
          </a:prstGeom>
          <a:noFill/>
          <a:ln>
            <a:noFill/>
          </a:ln>
        </p:spPr>
      </p:pic>
      <p:pic>
        <p:nvPicPr>
          <p:cNvPr id="24" name="Google Shape;24;p22"/>
          <p:cNvPicPr preferRelativeResize="0"/>
          <p:nvPr/>
        </p:nvPicPr>
        <p:blipFill rotWithShape="1">
          <a:blip r:embed="rId3">
            <a:alphaModFix/>
          </a:blip>
          <a:srcRect b="0" l="0" r="0" t="0"/>
          <a:stretch/>
        </p:blipFill>
        <p:spPr>
          <a:xfrm>
            <a:off x="9221476" y="147718"/>
            <a:ext cx="2896235" cy="4559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3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1"/>
          <p:cNvSpPr txBox="1"/>
          <p:nvPr>
            <p:ph idx="1" type="body"/>
          </p:nvPr>
        </p:nvSpPr>
        <p:spPr>
          <a:xfrm rot="5400000">
            <a:off x="3381366" y="-2559382"/>
            <a:ext cx="5375806" cy="120968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2"/>
          <p:cNvSpPr txBox="1"/>
          <p:nvPr>
            <p:ph type="title"/>
          </p:nvPr>
        </p:nvSpPr>
        <p:spPr>
          <a:xfrm rot="5400000">
            <a:off x="7133433" y="1956594"/>
            <a:ext cx="5811838" cy="2628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2"/>
          <p:cNvSpPr txBox="1"/>
          <p:nvPr>
            <p:ph idx="1" type="body"/>
          </p:nvPr>
        </p:nvSpPr>
        <p:spPr>
          <a:xfrm rot="5400000">
            <a:off x="1799433" y="-596107"/>
            <a:ext cx="5811838" cy="77343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3"/>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2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25"/>
          <p:cNvSpPr txBox="1"/>
          <p:nvPr>
            <p:ph type="title"/>
          </p:nvPr>
        </p:nvSpPr>
        <p:spPr>
          <a:xfrm>
            <a:off x="831850" y="1709740"/>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25"/>
          <p:cNvSpPr txBox="1"/>
          <p:nvPr>
            <p:ph idx="1" type="body"/>
          </p:nvPr>
        </p:nvSpPr>
        <p:spPr>
          <a:xfrm>
            <a:off x="831850"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2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2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2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2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2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2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2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27"/>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27"/>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27"/>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2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2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27"/>
          <p:cNvSpPr txBox="1"/>
          <p:nvPr>
            <p:ph idx="10" type="dt"/>
          </p:nvPr>
        </p:nvSpPr>
        <p:spPr>
          <a:xfrm>
            <a:off x="270029" y="6423557"/>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2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2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28"/>
          <p:cNvSpPr txBox="1"/>
          <p:nvPr>
            <p:ph type="title"/>
          </p:nvPr>
        </p:nvSpPr>
        <p:spPr>
          <a:xfrm>
            <a:off x="1148919" y="86227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2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2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29"/>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29"/>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29"/>
          <p:cNvSpPr txBox="1"/>
          <p:nvPr>
            <p:ph idx="2"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2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2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30"/>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0"/>
          <p:cNvSpPr/>
          <p:nvPr>
            <p:ph idx="2" type="pic"/>
          </p:nvPr>
        </p:nvSpPr>
        <p:spPr>
          <a:xfrm>
            <a:off x="5183188" y="987425"/>
            <a:ext cx="6172200" cy="4873625"/>
          </a:xfrm>
          <a:prstGeom prst="rect">
            <a:avLst/>
          </a:prstGeom>
          <a:noFill/>
          <a:ln>
            <a:noFill/>
          </a:ln>
        </p:spPr>
      </p:sp>
      <p:sp>
        <p:nvSpPr>
          <p:cNvPr id="66" name="Google Shape;66;p30"/>
          <p:cNvSpPr txBox="1"/>
          <p:nvPr>
            <p:ph idx="1"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3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5.png"/><Relationship Id="rId2" Type="http://schemas.openxmlformats.org/officeDocument/2006/relationships/image" Target="../media/image10.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1"/>
          <p:cNvPicPr preferRelativeResize="0"/>
          <p:nvPr/>
        </p:nvPicPr>
        <p:blipFill rotWithShape="1">
          <a:blip r:embed="rId1">
            <a:alphaModFix/>
          </a:blip>
          <a:srcRect b="77519" l="0" r="0" t="0"/>
          <a:stretch/>
        </p:blipFill>
        <p:spPr>
          <a:xfrm flipH="1">
            <a:off x="0" y="-19411"/>
            <a:ext cx="12192000" cy="622131"/>
          </a:xfrm>
          <a:prstGeom prst="rect">
            <a:avLst/>
          </a:prstGeom>
          <a:noFill/>
          <a:ln>
            <a:noFill/>
          </a:ln>
        </p:spPr>
      </p:pic>
      <p:pic>
        <p:nvPicPr>
          <p:cNvPr id="11" name="Google Shape;11;p21"/>
          <p:cNvPicPr preferRelativeResize="0"/>
          <p:nvPr/>
        </p:nvPicPr>
        <p:blipFill rotWithShape="1">
          <a:blip r:embed="rId1">
            <a:alphaModFix/>
          </a:blip>
          <a:srcRect b="77519" l="0" r="0" t="0"/>
          <a:stretch/>
        </p:blipFill>
        <p:spPr>
          <a:xfrm>
            <a:off x="0" y="6375400"/>
            <a:ext cx="12192000" cy="482600"/>
          </a:xfrm>
          <a:prstGeom prst="rect">
            <a:avLst/>
          </a:prstGeom>
          <a:noFill/>
          <a:ln>
            <a:noFill/>
          </a:ln>
        </p:spPr>
      </p:pic>
      <p:sp>
        <p:nvSpPr>
          <p:cNvPr id="12" name="Google Shape;12;p2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1"/>
          <p:cNvSpPr txBox="1"/>
          <p:nvPr>
            <p:ph idx="1" type="body"/>
          </p:nvPr>
        </p:nvSpPr>
        <p:spPr>
          <a:xfrm>
            <a:off x="20827" y="801157"/>
            <a:ext cx="12096884" cy="537580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2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pic>
        <p:nvPicPr>
          <p:cNvPr id="16" name="Google Shape;16;p21"/>
          <p:cNvPicPr preferRelativeResize="0"/>
          <p:nvPr/>
        </p:nvPicPr>
        <p:blipFill rotWithShape="1">
          <a:blip r:embed="rId2">
            <a:alphaModFix/>
          </a:blip>
          <a:srcRect b="0" l="0" r="0" t="0"/>
          <a:stretch/>
        </p:blipFill>
        <p:spPr>
          <a:xfrm>
            <a:off x="9230689" y="108244"/>
            <a:ext cx="2896235" cy="4559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9.png"/><Relationship Id="rId6" Type="http://schemas.openxmlformats.org/officeDocument/2006/relationships/image" Target="../media/image14.png"/><Relationship Id="rId7" Type="http://schemas.openxmlformats.org/officeDocument/2006/relationships/image" Target="../media/image5.png"/><Relationship Id="rId8"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7.png"/><Relationship Id="rId5"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7.png"/><Relationship Id="rId5" Type="http://schemas.openxmlformats.org/officeDocument/2006/relationships/image" Target="../media/image20.png"/><Relationship Id="rId6"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4.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3.png"/><Relationship Id="rId5" Type="http://schemas.openxmlformats.org/officeDocument/2006/relationships/image" Target="../media/image22.png"/><Relationship Id="rId6" Type="http://schemas.openxmlformats.org/officeDocument/2006/relationships/image" Target="../media/image2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2.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6.jpg"/></Relationships>
</file>

<file path=ppt/slides/_rels/slide20.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4.png"/><Relationship Id="rId4" Type="http://schemas.openxmlformats.org/officeDocument/2006/relationships/hyperlink" Target="mailto:tuyensinh@bachkhoa-aptech.edu.vn" TargetMode="External"/><Relationship Id="rId9"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5.png"/><Relationship Id="rId7" Type="http://schemas.openxmlformats.org/officeDocument/2006/relationships/image" Target="../media/image33.png"/><Relationship Id="rId8" Type="http://schemas.openxmlformats.org/officeDocument/2006/relationships/hyperlink" Target="mailto:tuyensinh@bachkhoa-aptech.edu.v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2106706"/>
            <a:ext cx="9144000" cy="250409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vi-VN" sz="4000">
                <a:solidFill>
                  <a:schemeClr val="dk1"/>
                </a:solidFill>
              </a:rPr>
              <a:t>Bài 18</a:t>
            </a:r>
            <a:br>
              <a:rPr lang="vi-VN" sz="4000">
                <a:solidFill>
                  <a:schemeClr val="dk1"/>
                </a:solidFill>
              </a:rPr>
            </a:br>
            <a:r>
              <a:rPr lang="vi-VN" sz="4000">
                <a:solidFill>
                  <a:schemeClr val="dk1"/>
                </a:solidFill>
              </a:rPr>
              <a:t>HTML5 Storage &amp; Canvas</a:t>
            </a:r>
            <a:endParaRPr/>
          </a:p>
        </p:txBody>
      </p:sp>
      <p:sp>
        <p:nvSpPr>
          <p:cNvPr id="85" name="Google Shape;85;p1"/>
          <p:cNvSpPr txBox="1"/>
          <p:nvPr>
            <p:ph idx="1" type="subTitle"/>
          </p:nvPr>
        </p:nvSpPr>
        <p:spPr>
          <a:xfrm>
            <a:off x="1524000" y="4692284"/>
            <a:ext cx="9144000" cy="106754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86" name="Google Shape;86;p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87" name="Google Shape;87;p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88" name="Google Shape;88;p1"/>
          <p:cNvPicPr preferRelativeResize="0"/>
          <p:nvPr/>
        </p:nvPicPr>
        <p:blipFill rotWithShape="1">
          <a:blip r:embed="rId3">
            <a:alphaModFix/>
          </a:blip>
          <a:srcRect b="0" l="0" r="0" t="0"/>
          <a:stretch/>
        </p:blipFill>
        <p:spPr>
          <a:xfrm>
            <a:off x="651510" y="648927"/>
            <a:ext cx="4300461" cy="19652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Một số nét vẽ cơ bản trong canvas 1/5</a:t>
            </a:r>
            <a:endParaRPr/>
          </a:p>
        </p:txBody>
      </p:sp>
      <p:grpSp>
        <p:nvGrpSpPr>
          <p:cNvPr id="197" name="Google Shape;197;p10"/>
          <p:cNvGrpSpPr/>
          <p:nvPr/>
        </p:nvGrpSpPr>
        <p:grpSpPr>
          <a:xfrm>
            <a:off x="116917" y="721955"/>
            <a:ext cx="5632817" cy="421200"/>
            <a:chOff x="0" y="11342"/>
            <a:chExt cx="5632817" cy="421200"/>
          </a:xfrm>
        </p:grpSpPr>
        <p:sp>
          <p:nvSpPr>
            <p:cNvPr id="198" name="Google Shape;198;p10"/>
            <p:cNvSpPr/>
            <p:nvPr/>
          </p:nvSpPr>
          <p:spPr>
            <a:xfrm>
              <a:off x="0" y="11342"/>
              <a:ext cx="5632817" cy="4212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0"/>
            <p:cNvSpPr txBox="1"/>
            <p:nvPr/>
          </p:nvSpPr>
          <p:spPr>
            <a:xfrm>
              <a:off x="20561" y="31903"/>
              <a:ext cx="5591695" cy="380078"/>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Vẽ đường path với phương thức lineTo()</a:t>
              </a:r>
              <a:endParaRPr/>
            </a:p>
          </p:txBody>
        </p:sp>
      </p:grpSp>
      <p:sp>
        <p:nvSpPr>
          <p:cNvPr id="200" name="Google Shape;200;p1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01" name="Google Shape;201;p1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02" name="Google Shape;202;p10"/>
          <p:cNvPicPr preferRelativeResize="0"/>
          <p:nvPr/>
        </p:nvPicPr>
        <p:blipFill rotWithShape="1">
          <a:blip r:embed="rId3">
            <a:alphaModFix/>
          </a:blip>
          <a:srcRect b="0" l="0" r="0" t="0"/>
          <a:stretch/>
        </p:blipFill>
        <p:spPr>
          <a:xfrm>
            <a:off x="116917" y="1308524"/>
            <a:ext cx="5636691" cy="2186068"/>
          </a:xfrm>
          <a:prstGeom prst="rect">
            <a:avLst/>
          </a:prstGeom>
          <a:noFill/>
          <a:ln>
            <a:noFill/>
          </a:ln>
        </p:spPr>
      </p:pic>
      <p:pic>
        <p:nvPicPr>
          <p:cNvPr id="203" name="Google Shape;203;p10"/>
          <p:cNvPicPr preferRelativeResize="0"/>
          <p:nvPr/>
        </p:nvPicPr>
        <p:blipFill rotWithShape="1">
          <a:blip r:embed="rId4">
            <a:alphaModFix/>
          </a:blip>
          <a:srcRect b="0" l="0" r="0" t="0"/>
          <a:stretch/>
        </p:blipFill>
        <p:spPr>
          <a:xfrm>
            <a:off x="2838924" y="2578703"/>
            <a:ext cx="2953096" cy="1532477"/>
          </a:xfrm>
          <a:prstGeom prst="rect">
            <a:avLst/>
          </a:prstGeom>
          <a:noFill/>
          <a:ln>
            <a:noFill/>
          </a:ln>
        </p:spPr>
      </p:pic>
      <p:pic>
        <p:nvPicPr>
          <p:cNvPr id="204" name="Google Shape;204;p10"/>
          <p:cNvPicPr preferRelativeResize="0"/>
          <p:nvPr/>
        </p:nvPicPr>
        <p:blipFill rotWithShape="1">
          <a:blip r:embed="rId5">
            <a:alphaModFix/>
          </a:blip>
          <a:srcRect b="0" l="0" r="0" t="0"/>
          <a:stretch/>
        </p:blipFill>
        <p:spPr>
          <a:xfrm>
            <a:off x="6147699" y="1291385"/>
            <a:ext cx="5632815" cy="2186068"/>
          </a:xfrm>
          <a:prstGeom prst="rect">
            <a:avLst/>
          </a:prstGeom>
          <a:noFill/>
          <a:ln>
            <a:noFill/>
          </a:ln>
        </p:spPr>
      </p:pic>
      <p:grpSp>
        <p:nvGrpSpPr>
          <p:cNvPr id="205" name="Google Shape;205;p10"/>
          <p:cNvGrpSpPr/>
          <p:nvPr/>
        </p:nvGrpSpPr>
        <p:grpSpPr>
          <a:xfrm>
            <a:off x="6147699" y="721955"/>
            <a:ext cx="5632816" cy="421200"/>
            <a:chOff x="0" y="11342"/>
            <a:chExt cx="5632816" cy="421200"/>
          </a:xfrm>
        </p:grpSpPr>
        <p:sp>
          <p:nvSpPr>
            <p:cNvPr id="206" name="Google Shape;206;p10"/>
            <p:cNvSpPr/>
            <p:nvPr/>
          </p:nvSpPr>
          <p:spPr>
            <a:xfrm>
              <a:off x="0" y="11342"/>
              <a:ext cx="5632816" cy="4212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0"/>
            <p:cNvSpPr txBox="1"/>
            <p:nvPr/>
          </p:nvSpPr>
          <p:spPr>
            <a:xfrm>
              <a:off x="20561" y="31903"/>
              <a:ext cx="5591694" cy="380078"/>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Vẽ đường tròn với phương thức arc()</a:t>
              </a:r>
              <a:endParaRPr/>
            </a:p>
          </p:txBody>
        </p:sp>
      </p:grpSp>
      <p:pic>
        <p:nvPicPr>
          <p:cNvPr id="208" name="Google Shape;208;p10"/>
          <p:cNvPicPr preferRelativeResize="0"/>
          <p:nvPr/>
        </p:nvPicPr>
        <p:blipFill rotWithShape="1">
          <a:blip r:embed="rId6">
            <a:alphaModFix/>
          </a:blip>
          <a:srcRect b="0" l="0" r="0" t="0"/>
          <a:stretch/>
        </p:blipFill>
        <p:spPr>
          <a:xfrm>
            <a:off x="8514027" y="3123843"/>
            <a:ext cx="3349091" cy="1737029"/>
          </a:xfrm>
          <a:prstGeom prst="rect">
            <a:avLst/>
          </a:prstGeom>
          <a:noFill/>
          <a:ln>
            <a:noFill/>
          </a:ln>
        </p:spPr>
      </p:pic>
      <p:pic>
        <p:nvPicPr>
          <p:cNvPr id="209" name="Google Shape;209;p10"/>
          <p:cNvPicPr preferRelativeResize="0"/>
          <p:nvPr/>
        </p:nvPicPr>
        <p:blipFill rotWithShape="1">
          <a:blip r:embed="rId7">
            <a:alphaModFix/>
          </a:blip>
          <a:srcRect b="0" l="0" r="0" t="0"/>
          <a:stretch/>
        </p:blipFill>
        <p:spPr>
          <a:xfrm>
            <a:off x="188343" y="4533454"/>
            <a:ext cx="5959356" cy="1478408"/>
          </a:xfrm>
          <a:prstGeom prst="rect">
            <a:avLst/>
          </a:prstGeom>
          <a:noFill/>
          <a:ln>
            <a:noFill/>
          </a:ln>
        </p:spPr>
      </p:pic>
      <p:pic>
        <p:nvPicPr>
          <p:cNvPr id="210" name="Google Shape;210;p10"/>
          <p:cNvPicPr preferRelativeResize="0"/>
          <p:nvPr/>
        </p:nvPicPr>
        <p:blipFill rotWithShape="1">
          <a:blip r:embed="rId8">
            <a:alphaModFix/>
          </a:blip>
          <a:srcRect b="0" l="0" r="0" t="0"/>
          <a:stretch/>
        </p:blipFill>
        <p:spPr>
          <a:xfrm>
            <a:off x="6532814" y="4533454"/>
            <a:ext cx="1501477" cy="150147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1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Một số nét vẽ cơ bản trong canvas 2/5</a:t>
            </a:r>
            <a:endParaRPr/>
          </a:p>
        </p:txBody>
      </p:sp>
      <p:grpSp>
        <p:nvGrpSpPr>
          <p:cNvPr id="216" name="Google Shape;216;p11"/>
          <p:cNvGrpSpPr/>
          <p:nvPr/>
        </p:nvGrpSpPr>
        <p:grpSpPr>
          <a:xfrm>
            <a:off x="432965" y="777513"/>
            <a:ext cx="6876786" cy="421200"/>
            <a:chOff x="0" y="22684"/>
            <a:chExt cx="6876786" cy="421200"/>
          </a:xfrm>
        </p:grpSpPr>
        <p:sp>
          <p:nvSpPr>
            <p:cNvPr id="217" name="Google Shape;217;p11"/>
            <p:cNvSpPr/>
            <p:nvPr/>
          </p:nvSpPr>
          <p:spPr>
            <a:xfrm>
              <a:off x="0" y="22684"/>
              <a:ext cx="6876786" cy="4212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txBox="1"/>
            <p:nvPr/>
          </p:nvSpPr>
          <p:spPr>
            <a:xfrm>
              <a:off x="20561" y="43245"/>
              <a:ext cx="6835664" cy="38007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Vẽ hình vuông với phương thức strokeRect()</a:t>
              </a:r>
              <a:endParaRPr/>
            </a:p>
          </p:txBody>
        </p:sp>
      </p:grpSp>
      <p:sp>
        <p:nvSpPr>
          <p:cNvPr id="219" name="Google Shape;219;p1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20" name="Google Shape;220;p1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21" name="Google Shape;221;p11"/>
          <p:cNvPicPr preferRelativeResize="0"/>
          <p:nvPr/>
        </p:nvPicPr>
        <p:blipFill rotWithShape="1">
          <a:blip r:embed="rId3">
            <a:alphaModFix/>
          </a:blip>
          <a:srcRect b="0" l="0" r="0" t="0"/>
          <a:stretch/>
        </p:blipFill>
        <p:spPr>
          <a:xfrm>
            <a:off x="453526" y="1312564"/>
            <a:ext cx="6621977" cy="2021376"/>
          </a:xfrm>
          <a:prstGeom prst="rect">
            <a:avLst/>
          </a:prstGeom>
          <a:noFill/>
          <a:ln>
            <a:noFill/>
          </a:ln>
        </p:spPr>
      </p:pic>
      <p:pic>
        <p:nvPicPr>
          <p:cNvPr id="222" name="Google Shape;222;p11"/>
          <p:cNvPicPr preferRelativeResize="0"/>
          <p:nvPr/>
        </p:nvPicPr>
        <p:blipFill rotWithShape="1">
          <a:blip r:embed="rId4">
            <a:alphaModFix/>
          </a:blip>
          <a:srcRect b="0" l="0" r="0" t="0"/>
          <a:stretch/>
        </p:blipFill>
        <p:spPr>
          <a:xfrm>
            <a:off x="8850082" y="1052950"/>
            <a:ext cx="2413645" cy="2376050"/>
          </a:xfrm>
          <a:prstGeom prst="rect">
            <a:avLst/>
          </a:prstGeom>
          <a:noFill/>
          <a:ln>
            <a:noFill/>
          </a:ln>
        </p:spPr>
      </p:pic>
      <p:sp>
        <p:nvSpPr>
          <p:cNvPr id="223" name="Google Shape;223;p11"/>
          <p:cNvSpPr/>
          <p:nvPr/>
        </p:nvSpPr>
        <p:spPr>
          <a:xfrm>
            <a:off x="7340878" y="2034728"/>
            <a:ext cx="781235" cy="577048"/>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224" name="Google Shape;224;p11"/>
          <p:cNvGrpSpPr/>
          <p:nvPr/>
        </p:nvGrpSpPr>
        <p:grpSpPr>
          <a:xfrm>
            <a:off x="453526" y="3489785"/>
            <a:ext cx="6876786" cy="421200"/>
            <a:chOff x="0" y="22684"/>
            <a:chExt cx="6876786" cy="421200"/>
          </a:xfrm>
        </p:grpSpPr>
        <p:sp>
          <p:nvSpPr>
            <p:cNvPr id="225" name="Google Shape;225;p11"/>
            <p:cNvSpPr/>
            <p:nvPr/>
          </p:nvSpPr>
          <p:spPr>
            <a:xfrm>
              <a:off x="0" y="22684"/>
              <a:ext cx="6876786" cy="4212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txBox="1"/>
            <p:nvPr/>
          </p:nvSpPr>
          <p:spPr>
            <a:xfrm>
              <a:off x="20561" y="43245"/>
              <a:ext cx="6835664" cy="380078"/>
            </a:xfrm>
            <a:prstGeom prst="rect">
              <a:avLst/>
            </a:prstGeom>
            <a:noFill/>
            <a:ln>
              <a:noFill/>
            </a:ln>
          </p:spPr>
          <p:txBody>
            <a:bodyPr anchorCtr="0" anchor="ctr" bIns="68575" lIns="68575" spcFirstLastPara="1" rIns="68575" wrap="square" tIns="68575">
              <a:noAutofit/>
            </a:bodyPr>
            <a:lstStyle/>
            <a:p>
              <a:pPr indent="0" lvl="0" marL="0" marR="0" rtl="0" algn="ctr">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Vẽ hình vuông với path2D()</a:t>
              </a:r>
              <a:endParaRPr/>
            </a:p>
          </p:txBody>
        </p:sp>
      </p:grpSp>
      <p:pic>
        <p:nvPicPr>
          <p:cNvPr id="227" name="Google Shape;227;p11"/>
          <p:cNvPicPr preferRelativeResize="0"/>
          <p:nvPr/>
        </p:nvPicPr>
        <p:blipFill rotWithShape="1">
          <a:blip r:embed="rId5">
            <a:alphaModFix/>
          </a:blip>
          <a:srcRect b="0" l="0" r="0" t="0"/>
          <a:stretch/>
        </p:blipFill>
        <p:spPr>
          <a:xfrm>
            <a:off x="474087" y="4008575"/>
            <a:ext cx="6446166" cy="2327971"/>
          </a:xfrm>
          <a:prstGeom prst="rect">
            <a:avLst/>
          </a:prstGeom>
          <a:noFill/>
          <a:ln>
            <a:noFill/>
          </a:ln>
        </p:spPr>
      </p:pic>
      <p:pic>
        <p:nvPicPr>
          <p:cNvPr id="228" name="Google Shape;228;p11"/>
          <p:cNvPicPr preferRelativeResize="0"/>
          <p:nvPr/>
        </p:nvPicPr>
        <p:blipFill rotWithShape="1">
          <a:blip r:embed="rId4">
            <a:alphaModFix/>
          </a:blip>
          <a:srcRect b="0" l="0" r="0" t="0"/>
          <a:stretch/>
        </p:blipFill>
        <p:spPr>
          <a:xfrm>
            <a:off x="8860077" y="3890424"/>
            <a:ext cx="2413645" cy="2376050"/>
          </a:xfrm>
          <a:prstGeom prst="rect">
            <a:avLst/>
          </a:prstGeom>
          <a:noFill/>
          <a:ln>
            <a:noFill/>
          </a:ln>
        </p:spPr>
      </p:pic>
      <p:sp>
        <p:nvSpPr>
          <p:cNvPr id="229" name="Google Shape;229;p11"/>
          <p:cNvSpPr/>
          <p:nvPr/>
        </p:nvSpPr>
        <p:spPr>
          <a:xfrm>
            <a:off x="7350873" y="4872202"/>
            <a:ext cx="781235" cy="577048"/>
          </a:xfrm>
          <a:prstGeom prst="rightArrow">
            <a:avLst>
              <a:gd fmla="val 50000" name="adj1"/>
              <a:gd fmla="val 50000" name="adj2"/>
            </a:avLst>
          </a:prstGeom>
          <a:solidFill>
            <a:schemeClr val="accent6"/>
          </a:solidFill>
          <a:ln cap="flat" cmpd="sng" w="12700">
            <a:solidFill>
              <a:srgbClr val="517E3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1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Một số nét vẽ cơ bản trong canvas 3/5</a:t>
            </a:r>
            <a:endParaRPr/>
          </a:p>
        </p:txBody>
      </p:sp>
      <p:sp>
        <p:nvSpPr>
          <p:cNvPr id="235" name="Google Shape;235;p12"/>
          <p:cNvSpPr txBox="1"/>
          <p:nvPr>
            <p:ph idx="1" type="body"/>
          </p:nvPr>
        </p:nvSpPr>
        <p:spPr>
          <a:xfrm>
            <a:off x="20827" y="692459"/>
            <a:ext cx="12096884" cy="5326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Kết hợp các đường lineTo()</a:t>
            </a:r>
            <a:endParaRPr/>
          </a:p>
        </p:txBody>
      </p:sp>
      <p:sp>
        <p:nvSpPr>
          <p:cNvPr id="236" name="Google Shape;236;p1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37" name="Google Shape;237;p1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38" name="Google Shape;238;p12"/>
          <p:cNvPicPr preferRelativeResize="0"/>
          <p:nvPr/>
        </p:nvPicPr>
        <p:blipFill rotWithShape="1">
          <a:blip r:embed="rId3">
            <a:alphaModFix/>
          </a:blip>
          <a:srcRect b="0" l="0" r="0" t="0"/>
          <a:stretch/>
        </p:blipFill>
        <p:spPr>
          <a:xfrm>
            <a:off x="200110" y="1107461"/>
            <a:ext cx="5741969" cy="2651439"/>
          </a:xfrm>
          <a:prstGeom prst="rect">
            <a:avLst/>
          </a:prstGeom>
          <a:noFill/>
          <a:ln>
            <a:noFill/>
          </a:ln>
        </p:spPr>
      </p:pic>
      <p:pic>
        <p:nvPicPr>
          <p:cNvPr id="239" name="Google Shape;239;p12"/>
          <p:cNvPicPr preferRelativeResize="0"/>
          <p:nvPr/>
        </p:nvPicPr>
        <p:blipFill rotWithShape="1">
          <a:blip r:embed="rId4">
            <a:alphaModFix/>
          </a:blip>
          <a:srcRect b="0" l="0" r="0" t="0"/>
          <a:stretch/>
        </p:blipFill>
        <p:spPr>
          <a:xfrm>
            <a:off x="1540379" y="4121532"/>
            <a:ext cx="2743615" cy="1769351"/>
          </a:xfrm>
          <a:prstGeom prst="rect">
            <a:avLst/>
          </a:prstGeom>
          <a:noFill/>
          <a:ln>
            <a:noFill/>
          </a:ln>
        </p:spPr>
      </p:pic>
      <p:pic>
        <p:nvPicPr>
          <p:cNvPr id="240" name="Google Shape;240;p12"/>
          <p:cNvPicPr preferRelativeResize="0"/>
          <p:nvPr/>
        </p:nvPicPr>
        <p:blipFill rotWithShape="1">
          <a:blip r:embed="rId5">
            <a:alphaModFix/>
          </a:blip>
          <a:srcRect b="0" l="0" r="0" t="0"/>
          <a:stretch/>
        </p:blipFill>
        <p:spPr>
          <a:xfrm>
            <a:off x="6249923" y="1119360"/>
            <a:ext cx="5692133" cy="2651439"/>
          </a:xfrm>
          <a:prstGeom prst="rect">
            <a:avLst/>
          </a:prstGeom>
          <a:noFill/>
          <a:ln>
            <a:noFill/>
          </a:ln>
        </p:spPr>
      </p:pic>
      <p:pic>
        <p:nvPicPr>
          <p:cNvPr id="241" name="Google Shape;241;p12"/>
          <p:cNvPicPr preferRelativeResize="0"/>
          <p:nvPr/>
        </p:nvPicPr>
        <p:blipFill rotWithShape="1">
          <a:blip r:embed="rId6">
            <a:alphaModFix/>
          </a:blip>
          <a:srcRect b="0" l="0" r="0" t="0"/>
          <a:stretch/>
        </p:blipFill>
        <p:spPr>
          <a:xfrm>
            <a:off x="8082441" y="4121532"/>
            <a:ext cx="2569180" cy="164195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1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Một số nét vẽ cơ bản trong canvas 4/5</a:t>
            </a:r>
            <a:endParaRPr/>
          </a:p>
        </p:txBody>
      </p:sp>
      <p:sp>
        <p:nvSpPr>
          <p:cNvPr id="247" name="Google Shape;247;p13"/>
          <p:cNvSpPr txBox="1"/>
          <p:nvPr>
            <p:ph idx="1" type="body"/>
          </p:nvPr>
        </p:nvSpPr>
        <p:spPr>
          <a:xfrm>
            <a:off x="20827" y="692459"/>
            <a:ext cx="12096884" cy="5326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Quadratic Bezier curves</a:t>
            </a:r>
            <a:endParaRPr/>
          </a:p>
        </p:txBody>
      </p:sp>
      <p:sp>
        <p:nvSpPr>
          <p:cNvPr id="248" name="Google Shape;248;p1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49" name="Google Shape;249;p1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50" name="Google Shape;250;p13"/>
          <p:cNvPicPr preferRelativeResize="0"/>
          <p:nvPr/>
        </p:nvPicPr>
        <p:blipFill rotWithShape="1">
          <a:blip r:embed="rId3">
            <a:alphaModFix/>
          </a:blip>
          <a:srcRect b="0" l="0" r="0" t="0"/>
          <a:stretch/>
        </p:blipFill>
        <p:spPr>
          <a:xfrm>
            <a:off x="249781" y="1554727"/>
            <a:ext cx="6976643" cy="4342394"/>
          </a:xfrm>
          <a:prstGeom prst="rect">
            <a:avLst/>
          </a:prstGeom>
          <a:noFill/>
          <a:ln>
            <a:noFill/>
          </a:ln>
        </p:spPr>
      </p:pic>
      <p:pic>
        <p:nvPicPr>
          <p:cNvPr id="251" name="Google Shape;251;p13"/>
          <p:cNvPicPr preferRelativeResize="0"/>
          <p:nvPr/>
        </p:nvPicPr>
        <p:blipFill rotWithShape="1">
          <a:blip r:embed="rId4">
            <a:alphaModFix/>
          </a:blip>
          <a:srcRect b="0" l="0" r="0" t="0"/>
          <a:stretch/>
        </p:blipFill>
        <p:spPr>
          <a:xfrm>
            <a:off x="8055018" y="2121035"/>
            <a:ext cx="3192990" cy="319299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1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Một số nét vẽ cơ bản trong canvas 5/5</a:t>
            </a:r>
            <a:endParaRPr/>
          </a:p>
        </p:txBody>
      </p:sp>
      <p:sp>
        <p:nvSpPr>
          <p:cNvPr id="257" name="Google Shape;257;p14"/>
          <p:cNvSpPr txBox="1"/>
          <p:nvPr>
            <p:ph idx="1" type="body"/>
          </p:nvPr>
        </p:nvSpPr>
        <p:spPr>
          <a:xfrm>
            <a:off x="20827" y="692459"/>
            <a:ext cx="12096884" cy="5326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Cubic Bezier curves</a:t>
            </a:r>
            <a:endParaRPr/>
          </a:p>
        </p:txBody>
      </p:sp>
      <p:sp>
        <p:nvSpPr>
          <p:cNvPr id="258" name="Google Shape;258;p1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59" name="Google Shape;259;p1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60" name="Google Shape;260;p14"/>
          <p:cNvPicPr preferRelativeResize="0"/>
          <p:nvPr/>
        </p:nvPicPr>
        <p:blipFill rotWithShape="1">
          <a:blip r:embed="rId3">
            <a:alphaModFix/>
          </a:blip>
          <a:srcRect b="0" l="0" r="0" t="0"/>
          <a:stretch/>
        </p:blipFill>
        <p:spPr>
          <a:xfrm>
            <a:off x="107738" y="1585309"/>
            <a:ext cx="6852355" cy="4187916"/>
          </a:xfrm>
          <a:prstGeom prst="rect">
            <a:avLst/>
          </a:prstGeom>
          <a:noFill/>
          <a:ln>
            <a:noFill/>
          </a:ln>
        </p:spPr>
      </p:pic>
      <p:pic>
        <p:nvPicPr>
          <p:cNvPr id="261" name="Google Shape;261;p14"/>
          <p:cNvPicPr preferRelativeResize="0"/>
          <p:nvPr/>
        </p:nvPicPr>
        <p:blipFill rotWithShape="1">
          <a:blip r:embed="rId4">
            <a:alphaModFix/>
          </a:blip>
          <a:srcRect b="0" l="0" r="0" t="0"/>
          <a:stretch/>
        </p:blipFill>
        <p:spPr>
          <a:xfrm>
            <a:off x="8077762" y="2242032"/>
            <a:ext cx="3223512" cy="287447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 name="Shape 265"/>
        <p:cNvGrpSpPr/>
        <p:nvPr/>
      </p:nvGrpSpPr>
      <p:grpSpPr>
        <a:xfrm>
          <a:off x="0" y="0"/>
          <a:ext cx="0" cy="0"/>
          <a:chOff x="0" y="0"/>
          <a:chExt cx="0" cy="0"/>
        </a:xfrm>
      </p:grpSpPr>
      <p:sp>
        <p:nvSpPr>
          <p:cNvPr id="266" name="Google Shape;266;p15"/>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Canvas vẽ text 1/2</a:t>
            </a:r>
            <a:endParaRPr/>
          </a:p>
        </p:txBody>
      </p:sp>
      <p:sp>
        <p:nvSpPr>
          <p:cNvPr id="267" name="Google Shape;267;p15"/>
          <p:cNvSpPr txBox="1"/>
          <p:nvPr>
            <p:ph idx="1" type="body"/>
          </p:nvPr>
        </p:nvSpPr>
        <p:spPr>
          <a:xfrm>
            <a:off x="20827" y="692459"/>
            <a:ext cx="12096884" cy="205962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Để vẽ văn bản trên canvas, thuộc tính và phương pháp quan trọng nhất là:</a:t>
            </a:r>
            <a:endParaRPr/>
          </a:p>
          <a:p>
            <a:pPr indent="-228600" lvl="0" marL="228600" rtl="0" algn="l">
              <a:lnSpc>
                <a:spcPct val="90000"/>
              </a:lnSpc>
              <a:spcBef>
                <a:spcPts val="1000"/>
              </a:spcBef>
              <a:spcAft>
                <a:spcPts val="0"/>
              </a:spcAft>
              <a:buClr>
                <a:schemeClr val="dk1"/>
              </a:buClr>
              <a:buSzPts val="2400"/>
              <a:buChar char="•"/>
            </a:pPr>
            <a:r>
              <a:rPr lang="vi-VN"/>
              <a:t>font - xác định các thuộc tính phông chữ cho văn bản</a:t>
            </a:r>
            <a:endParaRPr/>
          </a:p>
          <a:p>
            <a:pPr indent="-228600" lvl="0" marL="228600" rtl="0" algn="l">
              <a:lnSpc>
                <a:spcPct val="90000"/>
              </a:lnSpc>
              <a:spcBef>
                <a:spcPts val="1000"/>
              </a:spcBef>
              <a:spcAft>
                <a:spcPts val="0"/>
              </a:spcAft>
              <a:buClr>
                <a:schemeClr val="dk1"/>
              </a:buClr>
              <a:buSzPts val="2400"/>
              <a:buChar char="•"/>
            </a:pPr>
            <a:r>
              <a:rPr lang="vi-VN"/>
              <a:t>fillText (text, x, y) - vẽ văn bản trên canvas (Tô đầy màu)</a:t>
            </a:r>
            <a:endParaRPr/>
          </a:p>
          <a:p>
            <a:pPr indent="-228600" lvl="0" marL="228600" rtl="0" algn="l">
              <a:lnSpc>
                <a:spcPct val="90000"/>
              </a:lnSpc>
              <a:spcBef>
                <a:spcPts val="1000"/>
              </a:spcBef>
              <a:spcAft>
                <a:spcPts val="0"/>
              </a:spcAft>
              <a:buClr>
                <a:schemeClr val="dk1"/>
              </a:buClr>
              <a:buSzPts val="2400"/>
              <a:buChar char="•"/>
            </a:pPr>
            <a:r>
              <a:rPr lang="vi-VN"/>
              <a:t>strokeText (text, x, y) - vẽ văn bản trên canvas (không tô màu)</a:t>
            </a:r>
            <a:endParaRPr/>
          </a:p>
        </p:txBody>
      </p:sp>
      <p:sp>
        <p:nvSpPr>
          <p:cNvPr id="268" name="Google Shape;268;p1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69" name="Google Shape;269;p1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70" name="Google Shape;270;p15"/>
          <p:cNvPicPr preferRelativeResize="0"/>
          <p:nvPr/>
        </p:nvPicPr>
        <p:blipFill rotWithShape="1">
          <a:blip r:embed="rId3">
            <a:alphaModFix/>
          </a:blip>
          <a:srcRect b="0" l="0" r="0" t="0"/>
          <a:stretch/>
        </p:blipFill>
        <p:spPr>
          <a:xfrm>
            <a:off x="274839" y="2673316"/>
            <a:ext cx="5593301" cy="2264849"/>
          </a:xfrm>
          <a:prstGeom prst="rect">
            <a:avLst/>
          </a:prstGeom>
          <a:noFill/>
          <a:ln>
            <a:noFill/>
          </a:ln>
        </p:spPr>
      </p:pic>
      <p:pic>
        <p:nvPicPr>
          <p:cNvPr id="271" name="Google Shape;271;p15"/>
          <p:cNvPicPr preferRelativeResize="0"/>
          <p:nvPr/>
        </p:nvPicPr>
        <p:blipFill rotWithShape="1">
          <a:blip r:embed="rId4">
            <a:alphaModFix/>
          </a:blip>
          <a:srcRect b="0" l="0" r="0" t="0"/>
          <a:stretch/>
        </p:blipFill>
        <p:spPr>
          <a:xfrm>
            <a:off x="1062045" y="4938165"/>
            <a:ext cx="3871295" cy="1341236"/>
          </a:xfrm>
          <a:prstGeom prst="rect">
            <a:avLst/>
          </a:prstGeom>
          <a:noFill/>
          <a:ln>
            <a:noFill/>
          </a:ln>
        </p:spPr>
      </p:pic>
      <p:pic>
        <p:nvPicPr>
          <p:cNvPr id="272" name="Google Shape;272;p15"/>
          <p:cNvPicPr preferRelativeResize="0"/>
          <p:nvPr/>
        </p:nvPicPr>
        <p:blipFill rotWithShape="1">
          <a:blip r:embed="rId5">
            <a:alphaModFix/>
          </a:blip>
          <a:srcRect b="0" l="0" r="0" t="0"/>
          <a:stretch/>
        </p:blipFill>
        <p:spPr>
          <a:xfrm>
            <a:off x="6292578" y="2673316"/>
            <a:ext cx="5624583" cy="2264849"/>
          </a:xfrm>
          <a:prstGeom prst="rect">
            <a:avLst/>
          </a:prstGeom>
          <a:noFill/>
          <a:ln>
            <a:noFill/>
          </a:ln>
        </p:spPr>
      </p:pic>
      <p:pic>
        <p:nvPicPr>
          <p:cNvPr id="273" name="Google Shape;273;p15"/>
          <p:cNvPicPr preferRelativeResize="0"/>
          <p:nvPr/>
        </p:nvPicPr>
        <p:blipFill rotWithShape="1">
          <a:blip r:embed="rId6">
            <a:alphaModFix/>
          </a:blip>
          <a:srcRect b="0" l="0" r="0" t="0"/>
          <a:stretch/>
        </p:blipFill>
        <p:spPr>
          <a:xfrm>
            <a:off x="7258662" y="4907682"/>
            <a:ext cx="3894157" cy="137171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1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Canvas vẽ text 2/2</a:t>
            </a:r>
            <a:endParaRPr/>
          </a:p>
        </p:txBody>
      </p:sp>
      <p:sp>
        <p:nvSpPr>
          <p:cNvPr id="279" name="Google Shape;279;p16"/>
          <p:cNvSpPr txBox="1"/>
          <p:nvPr>
            <p:ph idx="1" type="body"/>
          </p:nvPr>
        </p:nvSpPr>
        <p:spPr>
          <a:xfrm>
            <a:off x="20827" y="692459"/>
            <a:ext cx="12096884" cy="53266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Tô màu và căn chỉnh text</a:t>
            </a:r>
            <a:endParaRPr/>
          </a:p>
        </p:txBody>
      </p:sp>
      <p:sp>
        <p:nvSpPr>
          <p:cNvPr id="280" name="Google Shape;280;p1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81" name="Google Shape;281;p1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82" name="Google Shape;282;p16"/>
          <p:cNvPicPr preferRelativeResize="0"/>
          <p:nvPr/>
        </p:nvPicPr>
        <p:blipFill rotWithShape="1">
          <a:blip r:embed="rId3">
            <a:alphaModFix/>
          </a:blip>
          <a:srcRect b="0" l="0" r="0" t="0"/>
          <a:stretch/>
        </p:blipFill>
        <p:spPr>
          <a:xfrm>
            <a:off x="2203744" y="1429306"/>
            <a:ext cx="7784511" cy="2965852"/>
          </a:xfrm>
          <a:prstGeom prst="rect">
            <a:avLst/>
          </a:prstGeom>
          <a:noFill/>
          <a:ln>
            <a:noFill/>
          </a:ln>
        </p:spPr>
      </p:pic>
      <p:pic>
        <p:nvPicPr>
          <p:cNvPr id="283" name="Google Shape;283;p16"/>
          <p:cNvPicPr preferRelativeResize="0"/>
          <p:nvPr/>
        </p:nvPicPr>
        <p:blipFill rotWithShape="1">
          <a:blip r:embed="rId4">
            <a:alphaModFix/>
          </a:blip>
          <a:srcRect b="0" l="0" r="0" t="0"/>
          <a:stretch/>
        </p:blipFill>
        <p:spPr>
          <a:xfrm>
            <a:off x="3920037" y="4524118"/>
            <a:ext cx="4329614" cy="149324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1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Live demo</a:t>
            </a:r>
            <a:endParaRPr/>
          </a:p>
        </p:txBody>
      </p:sp>
      <p:grpSp>
        <p:nvGrpSpPr>
          <p:cNvPr id="289" name="Google Shape;289;p17"/>
          <p:cNvGrpSpPr/>
          <p:nvPr/>
        </p:nvGrpSpPr>
        <p:grpSpPr>
          <a:xfrm>
            <a:off x="4163627" y="2251039"/>
            <a:ext cx="4074849" cy="2485747"/>
            <a:chOff x="0" y="0"/>
            <a:chExt cx="4074849" cy="2485747"/>
          </a:xfrm>
        </p:grpSpPr>
        <p:sp>
          <p:nvSpPr>
            <p:cNvPr id="290" name="Google Shape;290;p17"/>
            <p:cNvSpPr/>
            <p:nvPr/>
          </p:nvSpPr>
          <p:spPr>
            <a:xfrm>
              <a:off x="0" y="0"/>
              <a:ext cx="4074849" cy="2485747"/>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7"/>
            <p:cNvSpPr txBox="1"/>
            <p:nvPr/>
          </p:nvSpPr>
          <p:spPr>
            <a:xfrm>
              <a:off x="0" y="994298"/>
              <a:ext cx="4074849" cy="994298"/>
            </a:xfrm>
            <a:prstGeom prst="rect">
              <a:avLst/>
            </a:prstGeom>
            <a:noFill/>
            <a:ln>
              <a:noFill/>
            </a:ln>
          </p:spPr>
          <p:txBody>
            <a:bodyPr anchorCtr="0" anchor="ctr" bIns="248900" lIns="248900" spcFirstLastPara="1" rIns="248900" wrap="square" tIns="248900">
              <a:noAutofit/>
            </a:bodyPr>
            <a:lstStyle/>
            <a:p>
              <a:pPr indent="0" lvl="0" marL="0" marR="0" rtl="0" algn="ctr">
                <a:lnSpc>
                  <a:spcPct val="90000"/>
                </a:lnSpc>
                <a:spcBef>
                  <a:spcPts val="0"/>
                </a:spcBef>
                <a:spcAft>
                  <a:spcPts val="0"/>
                </a:spcAft>
                <a:buClr>
                  <a:schemeClr val="lt1"/>
                </a:buClr>
                <a:buSzPts val="3500"/>
                <a:buFont typeface="Calibri"/>
                <a:buNone/>
              </a:pPr>
              <a:r>
                <a:rPr b="0" i="0" lang="vi-VN" sz="3500" u="none" cap="none" strike="noStrike">
                  <a:solidFill>
                    <a:schemeClr val="lt1"/>
                  </a:solidFill>
                  <a:latin typeface="Calibri"/>
                  <a:ea typeface="Calibri"/>
                  <a:cs typeface="Calibri"/>
                  <a:sym typeface="Calibri"/>
                </a:rPr>
                <a:t>LIVE DEMO</a:t>
              </a:r>
              <a:endParaRPr/>
            </a:p>
          </p:txBody>
        </p:sp>
        <p:sp>
          <p:nvSpPr>
            <p:cNvPr id="292" name="Google Shape;292;p17"/>
            <p:cNvSpPr/>
            <p:nvPr/>
          </p:nvSpPr>
          <p:spPr>
            <a:xfrm>
              <a:off x="1366865" y="149144"/>
              <a:ext cx="1341118" cy="827753"/>
            </a:xfrm>
            <a:prstGeom prst="ellipse">
              <a:avLst/>
            </a:prstGeom>
            <a:blipFill rotWithShape="1">
              <a:blip r:embed="rId3">
                <a:alphaModFix/>
              </a:blip>
              <a:stretch>
                <a:fillRect b="0" l="-21996" r="-21996" t="0"/>
              </a:stretch>
            </a:blip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7"/>
            <p:cNvSpPr/>
            <p:nvPr/>
          </p:nvSpPr>
          <p:spPr>
            <a:xfrm>
              <a:off x="162993" y="1988597"/>
              <a:ext cx="3748861" cy="372862"/>
            </a:xfrm>
            <a:prstGeom prst="leftRightArrow">
              <a:avLst>
                <a:gd fmla="val 50000" name="adj1"/>
                <a:gd fmla="val 50000" name="adj2"/>
              </a:avLst>
            </a:prstGeom>
            <a:solidFill>
              <a:srgbClr val="F4BDA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4" name="Google Shape;294;p1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95" name="Google Shape;295;p1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18"/>
          <p:cNvSpPr txBox="1"/>
          <p:nvPr>
            <p:ph type="ctrTitle"/>
          </p:nvPr>
        </p:nvSpPr>
        <p:spPr>
          <a:xfrm>
            <a:off x="1662953" y="687141"/>
            <a:ext cx="7772400" cy="1470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Arial"/>
              <a:buNone/>
            </a:pPr>
            <a:r>
              <a:rPr lang="vi-VN"/>
              <a:t>HỎI ĐÁP</a:t>
            </a:r>
            <a:endParaRPr/>
          </a:p>
        </p:txBody>
      </p:sp>
      <p:pic>
        <p:nvPicPr>
          <p:cNvPr id="301" name="Google Shape;301;p18"/>
          <p:cNvPicPr preferRelativeResize="0"/>
          <p:nvPr/>
        </p:nvPicPr>
        <p:blipFill rotWithShape="1">
          <a:blip r:embed="rId3">
            <a:alphaModFix/>
          </a:blip>
          <a:srcRect b="0" l="0" r="0" t="0"/>
          <a:stretch/>
        </p:blipFill>
        <p:spPr>
          <a:xfrm>
            <a:off x="3499513" y="2360801"/>
            <a:ext cx="3975100" cy="3276352"/>
          </a:xfrm>
          <a:prstGeom prst="rect">
            <a:avLst/>
          </a:prstGeom>
          <a:noFill/>
          <a:ln>
            <a:noFill/>
          </a:ln>
        </p:spPr>
      </p:pic>
      <p:pic>
        <p:nvPicPr>
          <p:cNvPr id="302" name="Google Shape;302;p18"/>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03" name="Google Shape;303;p1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04" name="Google Shape;304;p1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pic>
        <p:nvPicPr>
          <p:cNvPr id="309" name="Google Shape;309;p19"/>
          <p:cNvPicPr preferRelativeResize="0"/>
          <p:nvPr/>
        </p:nvPicPr>
        <p:blipFill rotWithShape="1">
          <a:blip r:embed="rId3">
            <a:alphaModFix/>
          </a:blip>
          <a:srcRect b="25428" l="2688" r="2682" t="22343"/>
          <a:stretch/>
        </p:blipFill>
        <p:spPr>
          <a:xfrm>
            <a:off x="0" y="-2"/>
            <a:ext cx="12238039" cy="3924301"/>
          </a:xfrm>
          <a:prstGeom prst="rect">
            <a:avLst/>
          </a:prstGeom>
          <a:noFill/>
          <a:ln>
            <a:noFill/>
          </a:ln>
        </p:spPr>
      </p:pic>
      <p:sp>
        <p:nvSpPr>
          <p:cNvPr id="310" name="Google Shape;310;p19"/>
          <p:cNvSpPr txBox="1"/>
          <p:nvPr/>
        </p:nvSpPr>
        <p:spPr>
          <a:xfrm>
            <a:off x="412376" y="4133675"/>
            <a:ext cx="11386111"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vi-VN" sz="6000" u="none" cap="none" strike="noStrike">
                <a:solidFill>
                  <a:srgbClr val="7030A0"/>
                </a:solidFill>
                <a:latin typeface="Arial"/>
                <a:ea typeface="Arial"/>
                <a:cs typeface="Arial"/>
                <a:sym typeface="Arial"/>
              </a:rPr>
              <a:t>TRẢI NGHIỆM THỰC HÀNH</a:t>
            </a:r>
            <a:endParaRPr b="1" i="0" sz="6000" u="none" cap="none" strike="noStrike">
              <a:solidFill>
                <a:srgbClr val="7030A0"/>
              </a:solidFill>
              <a:latin typeface="Arial"/>
              <a:ea typeface="Arial"/>
              <a:cs typeface="Arial"/>
              <a:sym typeface="Arial"/>
            </a:endParaRPr>
          </a:p>
        </p:txBody>
      </p:sp>
      <p:pic>
        <p:nvPicPr>
          <p:cNvPr id="311" name="Google Shape;311;p19"/>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12" name="Google Shape;312;p1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13" name="Google Shape;313;p1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solidFill>
                  <a:srgbClr val="888888"/>
                </a:solidFill>
              </a:rPr>
              <a:t>‹#›</a:t>
            </a:fld>
            <a:endParaRPr>
              <a:solidFill>
                <a:srgbClr val="888888"/>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30041" y="31548"/>
            <a:ext cx="12096883" cy="532660"/>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2800"/>
              <a:buFont typeface="Calibri"/>
              <a:buNone/>
            </a:pPr>
            <a:r>
              <a:rPr b="1" lang="vi-VN" sz="2800">
                <a:latin typeface="Calibri"/>
                <a:ea typeface="Calibri"/>
                <a:cs typeface="Calibri"/>
                <a:sym typeface="Calibri"/>
              </a:rPr>
              <a:t>MỤC TIÊU</a:t>
            </a:r>
            <a:endParaRPr/>
          </a:p>
        </p:txBody>
      </p:sp>
      <p:grpSp>
        <p:nvGrpSpPr>
          <p:cNvPr id="94" name="Google Shape;94;p2"/>
          <p:cNvGrpSpPr/>
          <p:nvPr/>
        </p:nvGrpSpPr>
        <p:grpSpPr>
          <a:xfrm>
            <a:off x="5008748" y="1935051"/>
            <a:ext cx="6693454" cy="2823660"/>
            <a:chOff x="0" y="44107"/>
            <a:chExt cx="6693454" cy="2823660"/>
          </a:xfrm>
        </p:grpSpPr>
        <p:sp>
          <p:nvSpPr>
            <p:cNvPr id="95" name="Google Shape;95;p2"/>
            <p:cNvSpPr/>
            <p:nvPr/>
          </p:nvSpPr>
          <p:spPr>
            <a:xfrm>
              <a:off x="0" y="44107"/>
              <a:ext cx="6693454" cy="647595"/>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txBox="1"/>
            <p:nvPr/>
          </p:nvSpPr>
          <p:spPr>
            <a:xfrm>
              <a:off x="31613" y="75720"/>
              <a:ext cx="6630228"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alibri"/>
                <a:buNone/>
              </a:pPr>
              <a:r>
                <a:rPr b="0" i="0" lang="vi-VN" sz="2700" u="none" cap="none" strike="noStrike">
                  <a:solidFill>
                    <a:schemeClr val="lt1"/>
                  </a:solidFill>
                  <a:latin typeface="Calibri"/>
                  <a:ea typeface="Calibri"/>
                  <a:cs typeface="Calibri"/>
                  <a:sym typeface="Calibri"/>
                </a:rPr>
                <a:t>Giới thiệu về HTML5 Storage</a:t>
              </a:r>
              <a:endParaRPr b="0" i="0" sz="2700" u="none" cap="none" strike="noStrike">
                <a:solidFill>
                  <a:schemeClr val="lt1"/>
                </a:solidFill>
                <a:latin typeface="Calibri"/>
                <a:ea typeface="Calibri"/>
                <a:cs typeface="Calibri"/>
                <a:sym typeface="Calibri"/>
              </a:endParaRPr>
            </a:p>
          </p:txBody>
        </p:sp>
        <p:sp>
          <p:nvSpPr>
            <p:cNvPr id="97" name="Google Shape;97;p2"/>
            <p:cNvSpPr/>
            <p:nvPr/>
          </p:nvSpPr>
          <p:spPr>
            <a:xfrm>
              <a:off x="0" y="769462"/>
              <a:ext cx="6693454" cy="647595"/>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txBox="1"/>
            <p:nvPr/>
          </p:nvSpPr>
          <p:spPr>
            <a:xfrm>
              <a:off x="31613" y="801075"/>
              <a:ext cx="6630228"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alibri"/>
                <a:buNone/>
              </a:pPr>
              <a:r>
                <a:rPr b="0" i="0" lang="vi-VN" sz="2700" u="none" cap="none" strike="noStrike">
                  <a:solidFill>
                    <a:schemeClr val="lt1"/>
                  </a:solidFill>
                  <a:latin typeface="Calibri"/>
                  <a:ea typeface="Calibri"/>
                  <a:cs typeface="Calibri"/>
                  <a:sym typeface="Calibri"/>
                </a:rPr>
                <a:t>Làm việc với HTML5 Storage</a:t>
              </a:r>
              <a:endParaRPr/>
            </a:p>
          </p:txBody>
        </p:sp>
        <p:sp>
          <p:nvSpPr>
            <p:cNvPr id="99" name="Google Shape;99;p2"/>
            <p:cNvSpPr/>
            <p:nvPr/>
          </p:nvSpPr>
          <p:spPr>
            <a:xfrm>
              <a:off x="0" y="1494817"/>
              <a:ext cx="6693454" cy="647595"/>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31613" y="1526430"/>
              <a:ext cx="6630228"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alibri"/>
                <a:buNone/>
              </a:pPr>
              <a:r>
                <a:rPr b="0" i="0" lang="vi-VN" sz="2700" u="none" cap="none" strike="noStrike">
                  <a:solidFill>
                    <a:schemeClr val="lt1"/>
                  </a:solidFill>
                  <a:latin typeface="Calibri"/>
                  <a:ea typeface="Calibri"/>
                  <a:cs typeface="Calibri"/>
                  <a:sym typeface="Calibri"/>
                </a:rPr>
                <a:t>Giới thiệu về canvas</a:t>
              </a:r>
              <a:endParaRPr/>
            </a:p>
          </p:txBody>
        </p:sp>
        <p:sp>
          <p:nvSpPr>
            <p:cNvPr id="101" name="Google Shape;101;p2"/>
            <p:cNvSpPr/>
            <p:nvPr/>
          </p:nvSpPr>
          <p:spPr>
            <a:xfrm>
              <a:off x="0" y="2220172"/>
              <a:ext cx="6693454" cy="647595"/>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31613" y="2251785"/>
              <a:ext cx="6630228" cy="584369"/>
            </a:xfrm>
            <a:prstGeom prst="rect">
              <a:avLst/>
            </a:prstGeom>
            <a:noFill/>
            <a:ln>
              <a:noFill/>
            </a:ln>
          </p:spPr>
          <p:txBody>
            <a:bodyPr anchorCtr="0" anchor="ctr" bIns="102850" lIns="102850" spcFirstLastPara="1" rIns="102850" wrap="square" tIns="102850">
              <a:noAutofit/>
            </a:bodyPr>
            <a:lstStyle/>
            <a:p>
              <a:pPr indent="0" lvl="0" marL="0" marR="0" rtl="0" algn="l">
                <a:lnSpc>
                  <a:spcPct val="90000"/>
                </a:lnSpc>
                <a:spcBef>
                  <a:spcPts val="0"/>
                </a:spcBef>
                <a:spcAft>
                  <a:spcPts val="0"/>
                </a:spcAft>
                <a:buClr>
                  <a:schemeClr val="lt1"/>
                </a:buClr>
                <a:buSzPts val="2700"/>
                <a:buFont typeface="Calibri"/>
                <a:buNone/>
              </a:pPr>
              <a:r>
                <a:rPr b="0" i="0" lang="vi-VN" sz="2700" u="none" cap="none" strike="noStrike">
                  <a:solidFill>
                    <a:schemeClr val="lt1"/>
                  </a:solidFill>
                  <a:latin typeface="Calibri"/>
                  <a:ea typeface="Calibri"/>
                  <a:cs typeface="Calibri"/>
                  <a:sym typeface="Calibri"/>
                </a:rPr>
                <a:t>Vẽ hình với canvas</a:t>
              </a:r>
              <a:endParaRPr/>
            </a:p>
          </p:txBody>
        </p:sp>
      </p:grpSp>
      <p:sp>
        <p:nvSpPr>
          <p:cNvPr id="103" name="Google Shape;103;p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04" name="Google Shape;104;p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105" name="Google Shape;105;p2"/>
          <p:cNvSpPr txBox="1"/>
          <p:nvPr/>
        </p:nvSpPr>
        <p:spPr>
          <a:xfrm>
            <a:off x="11814388" y="6619824"/>
            <a:ext cx="188808" cy="205184"/>
          </a:xfrm>
          <a:prstGeom prst="rect">
            <a:avLst/>
          </a:prstGeom>
          <a:noFill/>
          <a:ln>
            <a:noFill/>
          </a:ln>
        </p:spPr>
        <p:txBody>
          <a:bodyPr anchorCtr="0" anchor="t" bIns="0" lIns="0" spcFirstLastPara="1" rIns="0" wrap="square" tIns="0">
            <a:spAutoFit/>
          </a:bodyPr>
          <a:lstStyle/>
          <a:p>
            <a:pPr indent="0" lvl="0" marL="28297" marR="0" rtl="0" algn="l">
              <a:lnSpc>
                <a:spcPct val="106666"/>
              </a:lnSpc>
              <a:spcBef>
                <a:spcPts val="0"/>
              </a:spcBef>
              <a:spcAft>
                <a:spcPts val="0"/>
              </a:spcAft>
              <a:buNone/>
            </a:pPr>
            <a:fld id="{00000000-1234-1234-1234-123412341234}" type="slidenum">
              <a:rPr b="0" i="0" lang="vi-VN" sz="1500" u="none" cap="none" strike="noStrike">
                <a:solidFill>
                  <a:srgbClr val="FFFFFF"/>
                </a:solidFill>
                <a:latin typeface="Calibri"/>
                <a:ea typeface="Calibri"/>
                <a:cs typeface="Calibri"/>
                <a:sym typeface="Calibri"/>
              </a:rPr>
              <a:t>‹#›</a:t>
            </a:fld>
            <a:endParaRPr b="0" i="0" sz="1500" u="none" cap="none" strike="noStrike">
              <a:solidFill>
                <a:schemeClr val="dk1"/>
              </a:solidFill>
              <a:latin typeface="Calibri"/>
              <a:ea typeface="Calibri"/>
              <a:cs typeface="Calibri"/>
              <a:sym typeface="Calibri"/>
            </a:endParaRPr>
          </a:p>
        </p:txBody>
      </p:sp>
      <p:pic>
        <p:nvPicPr>
          <p:cNvPr id="106" name="Google Shape;106;p2"/>
          <p:cNvPicPr preferRelativeResize="0"/>
          <p:nvPr/>
        </p:nvPicPr>
        <p:blipFill rotWithShape="1">
          <a:blip r:embed="rId3">
            <a:alphaModFix/>
          </a:blip>
          <a:srcRect b="0" l="0" r="0" t="0"/>
          <a:stretch/>
        </p:blipFill>
        <p:spPr>
          <a:xfrm>
            <a:off x="489797" y="1444000"/>
            <a:ext cx="4268815" cy="3969998"/>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20"/>
          <p:cNvSpPr txBox="1"/>
          <p:nvPr/>
        </p:nvSpPr>
        <p:spPr>
          <a:xfrm>
            <a:off x="4275164" y="1776956"/>
            <a:ext cx="7055357" cy="79534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00477"/>
              </a:buClr>
              <a:buSzPts val="3500"/>
              <a:buFont typeface="Arial"/>
              <a:buNone/>
            </a:pPr>
            <a:r>
              <a:rPr b="1" i="0" lang="vi-VN" sz="3500" u="none" cap="none" strike="noStrike">
                <a:solidFill>
                  <a:srgbClr val="600477"/>
                </a:solidFill>
                <a:latin typeface="Arial"/>
                <a:ea typeface="Arial"/>
                <a:cs typeface="Arial"/>
                <a:sym typeface="Arial"/>
              </a:rPr>
              <a:t>TRÂN TRỌNG CẢM ƠN!</a:t>
            </a:r>
            <a:endParaRPr b="1" i="0" sz="3500" u="none" cap="none" strike="noStrike">
              <a:solidFill>
                <a:srgbClr val="600477"/>
              </a:solidFill>
              <a:latin typeface="Arial"/>
              <a:ea typeface="Arial"/>
              <a:cs typeface="Arial"/>
              <a:sym typeface="Arial"/>
            </a:endParaRPr>
          </a:p>
        </p:txBody>
      </p:sp>
      <p:pic>
        <p:nvPicPr>
          <p:cNvPr id="319" name="Google Shape;319;p20"/>
          <p:cNvPicPr preferRelativeResize="0"/>
          <p:nvPr/>
        </p:nvPicPr>
        <p:blipFill rotWithShape="1">
          <a:blip r:embed="rId3">
            <a:alphaModFix/>
          </a:blip>
          <a:srcRect b="0" l="0" r="0" t="0"/>
          <a:stretch/>
        </p:blipFill>
        <p:spPr>
          <a:xfrm>
            <a:off x="914871" y="675061"/>
            <a:ext cx="3777949" cy="467543"/>
          </a:xfrm>
          <a:prstGeom prst="rect">
            <a:avLst/>
          </a:prstGeom>
          <a:noFill/>
          <a:ln>
            <a:noFill/>
          </a:ln>
        </p:spPr>
      </p:pic>
      <p:sp>
        <p:nvSpPr>
          <p:cNvPr id="320" name="Google Shape;320;p20"/>
          <p:cNvSpPr txBox="1"/>
          <p:nvPr/>
        </p:nvSpPr>
        <p:spPr>
          <a:xfrm>
            <a:off x="5772553" y="2929613"/>
            <a:ext cx="5991075" cy="401347"/>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vi-VN" sz="1800" u="none" cap="none" strike="noStrike">
                <a:solidFill>
                  <a:schemeClr val="dk1"/>
                </a:solidFill>
                <a:latin typeface="Roboto"/>
                <a:ea typeface="Roboto"/>
                <a:cs typeface="Roboto"/>
                <a:sym typeface="Roboto"/>
              </a:rPr>
              <a:t>238 Hoàng Quốc Việt, Bắc Từ Liêm, Hà Nội</a:t>
            </a:r>
            <a:endParaRPr b="1" i="0" sz="1800" u="none" cap="none" strike="noStrike">
              <a:solidFill>
                <a:schemeClr val="dk1"/>
              </a:solidFill>
              <a:latin typeface="Roboto"/>
              <a:ea typeface="Roboto"/>
              <a:cs typeface="Roboto"/>
              <a:sym typeface="Roboto"/>
            </a:endParaRPr>
          </a:p>
        </p:txBody>
      </p:sp>
      <p:sp>
        <p:nvSpPr>
          <p:cNvPr id="321" name="Google Shape;321;p20"/>
          <p:cNvSpPr txBox="1"/>
          <p:nvPr/>
        </p:nvSpPr>
        <p:spPr>
          <a:xfrm>
            <a:off x="5772553" y="3520137"/>
            <a:ext cx="3695206"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vi-VN" sz="1800" u="none" cap="none" strike="noStrike">
                <a:solidFill>
                  <a:schemeClr val="dk1"/>
                </a:solidFill>
                <a:latin typeface="Roboto"/>
                <a:ea typeface="Roboto"/>
                <a:cs typeface="Roboto"/>
                <a:sym typeface="Roboto"/>
              </a:rPr>
              <a:t>0968.27.6996</a:t>
            </a:r>
            <a:endParaRPr/>
          </a:p>
        </p:txBody>
      </p:sp>
      <p:sp>
        <p:nvSpPr>
          <p:cNvPr id="322" name="Google Shape;322;p20"/>
          <p:cNvSpPr txBox="1"/>
          <p:nvPr/>
        </p:nvSpPr>
        <p:spPr>
          <a:xfrm>
            <a:off x="5772553" y="4166421"/>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vi-VN" sz="1800" u="sng" cap="none" strike="noStrike">
                <a:solidFill>
                  <a:schemeClr val="dk1"/>
                </a:solidFill>
                <a:latin typeface="Roboto"/>
                <a:ea typeface="Roboto"/>
                <a:cs typeface="Roboto"/>
                <a:sym typeface="Roboto"/>
                <a:hlinkClick r:id="rId4">
                  <a:extLst>
                    <a:ext uri="{A12FA001-AC4F-418D-AE19-62706E023703}">
                      <ahyp:hlinkClr val="tx"/>
                    </a:ext>
                  </a:extLst>
                </a:hlinkClick>
              </a:rPr>
              <a:t>tuyensinh@bachkhoa-aptech.edu.vn</a:t>
            </a:r>
            <a:endParaRPr b="1" i="0" sz="1800" u="none" cap="none" strike="noStrike">
              <a:solidFill>
                <a:schemeClr val="dk1"/>
              </a:solidFill>
              <a:latin typeface="Roboto"/>
              <a:ea typeface="Roboto"/>
              <a:cs typeface="Roboto"/>
              <a:sym typeface="Roboto"/>
            </a:endParaRPr>
          </a:p>
        </p:txBody>
      </p:sp>
      <p:pic>
        <p:nvPicPr>
          <p:cNvPr descr="Receiver" id="323" name="Google Shape;323;p20"/>
          <p:cNvPicPr preferRelativeResize="0"/>
          <p:nvPr/>
        </p:nvPicPr>
        <p:blipFill rotWithShape="1">
          <a:blip r:embed="rId5">
            <a:alphaModFix/>
          </a:blip>
          <a:srcRect b="0" l="0" r="0" t="0"/>
          <a:stretch/>
        </p:blipFill>
        <p:spPr>
          <a:xfrm>
            <a:off x="5104559" y="3423731"/>
            <a:ext cx="469813" cy="469812"/>
          </a:xfrm>
          <a:prstGeom prst="ellipse">
            <a:avLst/>
          </a:prstGeom>
          <a:noFill/>
          <a:ln>
            <a:noFill/>
          </a:ln>
        </p:spPr>
      </p:pic>
      <p:pic>
        <p:nvPicPr>
          <p:cNvPr descr="Envelope" id="324" name="Google Shape;324;p20"/>
          <p:cNvPicPr preferRelativeResize="0"/>
          <p:nvPr/>
        </p:nvPicPr>
        <p:blipFill rotWithShape="1">
          <a:blip r:embed="rId6">
            <a:alphaModFix/>
          </a:blip>
          <a:srcRect b="0" l="0" r="0" t="0"/>
          <a:stretch/>
        </p:blipFill>
        <p:spPr>
          <a:xfrm>
            <a:off x="5104559" y="4070014"/>
            <a:ext cx="469813" cy="469812"/>
          </a:xfrm>
          <a:prstGeom prst="ellipse">
            <a:avLst/>
          </a:prstGeom>
          <a:noFill/>
          <a:ln>
            <a:noFill/>
          </a:ln>
        </p:spPr>
      </p:pic>
      <p:pic>
        <p:nvPicPr>
          <p:cNvPr descr="User" id="325" name="Google Shape;325;p20"/>
          <p:cNvPicPr preferRelativeResize="0"/>
          <p:nvPr/>
        </p:nvPicPr>
        <p:blipFill rotWithShape="1">
          <a:blip r:embed="rId7">
            <a:alphaModFix/>
          </a:blip>
          <a:srcRect b="0" l="0" r="0" t="0"/>
          <a:stretch/>
        </p:blipFill>
        <p:spPr>
          <a:xfrm>
            <a:off x="5104559" y="2833206"/>
            <a:ext cx="469813" cy="469812"/>
          </a:xfrm>
          <a:prstGeom prst="ellipse">
            <a:avLst/>
          </a:prstGeom>
          <a:noFill/>
          <a:ln>
            <a:noFill/>
          </a:ln>
        </p:spPr>
      </p:pic>
      <p:cxnSp>
        <p:nvCxnSpPr>
          <p:cNvPr descr="decorative element" id="326" name="Google Shape;326;p20"/>
          <p:cNvCxnSpPr/>
          <p:nvPr/>
        </p:nvCxnSpPr>
        <p:spPr>
          <a:xfrm>
            <a:off x="5170080" y="3303018"/>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27" name="Google Shape;327;p20"/>
          <p:cNvCxnSpPr/>
          <p:nvPr/>
        </p:nvCxnSpPr>
        <p:spPr>
          <a:xfrm>
            <a:off x="5170080" y="39021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28" name="Google Shape;328;p20"/>
          <p:cNvCxnSpPr/>
          <p:nvPr/>
        </p:nvCxnSpPr>
        <p:spPr>
          <a:xfrm>
            <a:off x="5170080" y="46514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29" name="Google Shape;329;p20"/>
          <p:cNvCxnSpPr/>
          <p:nvPr/>
        </p:nvCxnSpPr>
        <p:spPr>
          <a:xfrm>
            <a:off x="5170080" y="5302637"/>
            <a:ext cx="4297680" cy="0"/>
          </a:xfrm>
          <a:prstGeom prst="straightConnector1">
            <a:avLst/>
          </a:prstGeom>
          <a:noFill/>
          <a:ln cap="flat" cmpd="sng" w="9525">
            <a:solidFill>
              <a:srgbClr val="7030A0"/>
            </a:solidFill>
            <a:prstDash val="dash"/>
            <a:miter lim="800000"/>
            <a:headEnd len="sm" w="sm" type="none"/>
            <a:tailEnd len="sm" w="sm" type="none"/>
          </a:ln>
        </p:spPr>
      </p:cxnSp>
      <p:sp>
        <p:nvSpPr>
          <p:cNvPr id="330" name="Google Shape;330;p20"/>
          <p:cNvSpPr txBox="1"/>
          <p:nvPr/>
        </p:nvSpPr>
        <p:spPr>
          <a:xfrm>
            <a:off x="5772553" y="4845294"/>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vi-VN" sz="1800" u="sng" cap="none" strike="noStrike">
                <a:solidFill>
                  <a:schemeClr val="dk1"/>
                </a:solidFill>
                <a:latin typeface="Roboto"/>
                <a:ea typeface="Roboto"/>
                <a:cs typeface="Roboto"/>
                <a:sym typeface="Roboto"/>
                <a:hlinkClick r:id="rId8">
                  <a:extLst>
                    <a:ext uri="{A12FA001-AC4F-418D-AE19-62706E023703}">
                      <ahyp:hlinkClr val="tx"/>
                    </a:ext>
                  </a:extLst>
                </a:hlinkClick>
              </a:rPr>
              <a:t>www.bachkhoa-aptech.edu.vn</a:t>
            </a:r>
            <a:endParaRPr b="1" i="0" sz="1800" u="none" cap="none" strike="noStrike">
              <a:solidFill>
                <a:schemeClr val="dk1"/>
              </a:solidFill>
              <a:latin typeface="Roboto"/>
              <a:ea typeface="Roboto"/>
              <a:cs typeface="Roboto"/>
              <a:sym typeface="Roboto"/>
            </a:endParaRPr>
          </a:p>
        </p:txBody>
      </p:sp>
      <p:pic>
        <p:nvPicPr>
          <p:cNvPr descr="Káº¿t quáº£ hÃ¬nh áº£nh cho world icon PNG" id="331" name="Google Shape;331;p20"/>
          <p:cNvPicPr preferRelativeResize="0"/>
          <p:nvPr/>
        </p:nvPicPr>
        <p:blipFill rotWithShape="1">
          <a:blip r:embed="rId9">
            <a:alphaModFix/>
          </a:blip>
          <a:srcRect b="0" l="0" r="0" t="0"/>
          <a:stretch/>
        </p:blipFill>
        <p:spPr>
          <a:xfrm>
            <a:off x="5137321" y="4771421"/>
            <a:ext cx="424744" cy="424744"/>
          </a:xfrm>
          <a:prstGeom prst="rect">
            <a:avLst/>
          </a:prstGeom>
          <a:noFill/>
          <a:ln>
            <a:noFill/>
          </a:ln>
        </p:spPr>
      </p:pic>
      <p:sp>
        <p:nvSpPr>
          <p:cNvPr id="332" name="Google Shape;332;p20"/>
          <p:cNvSpPr txBox="1"/>
          <p:nvPr/>
        </p:nvSpPr>
        <p:spPr>
          <a:xfrm>
            <a:off x="4823737" y="701033"/>
            <a:ext cx="7128577" cy="3936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500"/>
              <a:buFont typeface="Arial"/>
              <a:buNone/>
            </a:pPr>
            <a:r>
              <a:rPr b="1" i="0" lang="vi-VN" sz="1500" u="none" cap="none" strike="noStrike">
                <a:solidFill>
                  <a:schemeClr val="dk1"/>
                </a:solidFill>
                <a:latin typeface="Arial"/>
                <a:ea typeface="Arial"/>
                <a:cs typeface="Arial"/>
                <a:sym typeface="Arial"/>
              </a:rPr>
              <a:t>HỆ THỐNG ĐÀO TẠO CNTT QUỐC TẾ BACHKHOA - APTECH</a:t>
            </a:r>
            <a:endParaRPr/>
          </a:p>
        </p:txBody>
      </p:sp>
      <p:pic>
        <p:nvPicPr>
          <p:cNvPr id="333" name="Google Shape;333;p20"/>
          <p:cNvPicPr preferRelativeResize="0"/>
          <p:nvPr/>
        </p:nvPicPr>
        <p:blipFill rotWithShape="1">
          <a:blip r:embed="rId10">
            <a:alphaModFix/>
          </a:blip>
          <a:srcRect b="0" l="0" r="0" t="0"/>
          <a:stretch/>
        </p:blipFill>
        <p:spPr>
          <a:xfrm>
            <a:off x="786496" y="1878372"/>
            <a:ext cx="3744411" cy="3735097"/>
          </a:xfrm>
          <a:prstGeom prst="rect">
            <a:avLst/>
          </a:prstGeom>
          <a:noFill/>
          <a:ln>
            <a:noFill/>
          </a:ln>
        </p:spPr>
      </p:pic>
      <p:sp>
        <p:nvSpPr>
          <p:cNvPr id="334" name="Google Shape;334;p2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35" name="Google Shape;335;p2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Giới thiệu về HTML5 Storage</a:t>
            </a:r>
            <a:endParaRPr/>
          </a:p>
        </p:txBody>
      </p:sp>
      <p:grpSp>
        <p:nvGrpSpPr>
          <p:cNvPr id="112" name="Google Shape;112;p3"/>
          <p:cNvGrpSpPr/>
          <p:nvPr/>
        </p:nvGrpSpPr>
        <p:grpSpPr>
          <a:xfrm>
            <a:off x="20827" y="736051"/>
            <a:ext cx="12096884" cy="3916643"/>
            <a:chOff x="0" y="43592"/>
            <a:chExt cx="12096884" cy="3916643"/>
          </a:xfrm>
        </p:grpSpPr>
        <p:sp>
          <p:nvSpPr>
            <p:cNvPr id="113" name="Google Shape;113;p3"/>
            <p:cNvSpPr/>
            <p:nvPr/>
          </p:nvSpPr>
          <p:spPr>
            <a:xfrm>
              <a:off x="0" y="43592"/>
              <a:ext cx="12096884" cy="77220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
            <p:cNvSpPr txBox="1"/>
            <p:nvPr/>
          </p:nvSpPr>
          <p:spPr>
            <a:xfrm>
              <a:off x="37696" y="81288"/>
              <a:ext cx="12021492"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vi-VN" sz="2000" u="none" cap="none" strike="noStrike">
                  <a:solidFill>
                    <a:schemeClr val="lt1"/>
                  </a:solidFill>
                  <a:latin typeface="Calibri"/>
                  <a:ea typeface="Calibri"/>
                  <a:cs typeface="Calibri"/>
                  <a:sym typeface="Calibri"/>
                </a:rPr>
                <a:t>HTML5 giới thiệu hai cơ chế, tương tự như cookie phiên HTTP, để lưu trữ dữ liệu có cấu trúc ở phía máy khách và để khắc phục các nhược điểm sau.</a:t>
              </a:r>
              <a:endParaRPr b="0" i="0" sz="2000" u="none" cap="none" strike="noStrike">
                <a:solidFill>
                  <a:schemeClr val="lt1"/>
                </a:solidFill>
                <a:latin typeface="Calibri"/>
                <a:ea typeface="Calibri"/>
                <a:cs typeface="Calibri"/>
                <a:sym typeface="Calibri"/>
              </a:endParaRPr>
            </a:p>
          </p:txBody>
        </p:sp>
        <p:sp>
          <p:nvSpPr>
            <p:cNvPr id="115" name="Google Shape;115;p3"/>
            <p:cNvSpPr/>
            <p:nvPr/>
          </p:nvSpPr>
          <p:spPr>
            <a:xfrm>
              <a:off x="0" y="815792"/>
              <a:ext cx="12096884" cy="1542443"/>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3"/>
            <p:cNvSpPr txBox="1"/>
            <p:nvPr/>
          </p:nvSpPr>
          <p:spPr>
            <a:xfrm>
              <a:off x="0" y="815792"/>
              <a:ext cx="12096884" cy="1542443"/>
            </a:xfrm>
            <a:prstGeom prst="rect">
              <a:avLst/>
            </a:prstGeom>
            <a:noFill/>
            <a:ln>
              <a:noFill/>
            </a:ln>
          </p:spPr>
          <p:txBody>
            <a:bodyPr anchorCtr="0" anchor="t" bIns="20300" lIns="384075" spcFirstLastPara="1" rIns="113775" wrap="square" tIns="20300">
              <a:noAutofit/>
            </a:bodyPr>
            <a:lstStyle/>
            <a:p>
              <a:pPr indent="-171450" lvl="1" marL="171450" marR="0" rtl="0" algn="l">
                <a:lnSpc>
                  <a:spcPct val="150000"/>
                </a:lnSpc>
                <a:spcBef>
                  <a:spcPts val="0"/>
                </a:spcBef>
                <a:spcAft>
                  <a:spcPts val="0"/>
                </a:spcAft>
                <a:buClr>
                  <a:schemeClr val="dk1"/>
                </a:buClr>
                <a:buSzPts val="1600"/>
                <a:buFont typeface="Calibri"/>
                <a:buChar char="•"/>
              </a:pPr>
              <a:r>
                <a:rPr b="0" i="0" lang="vi-VN" sz="1600" u="none" cap="none" strike="noStrike">
                  <a:solidFill>
                    <a:schemeClr val="dk1"/>
                  </a:solidFill>
                  <a:latin typeface="Calibri"/>
                  <a:ea typeface="Calibri"/>
                  <a:cs typeface="Calibri"/>
                  <a:sym typeface="Calibri"/>
                </a:rPr>
                <a:t> Cookie được bao gồm trong mọi yêu cầu HTTP, do đó làm chậm ứng dụng web của bạn bằng cách truyền cùng một dữ liệu.</a:t>
              </a:r>
              <a:endParaRPr/>
            </a:p>
            <a:p>
              <a:pPr indent="-171450" lvl="1" marL="171450" marR="0" rtl="0" algn="l">
                <a:lnSpc>
                  <a:spcPct val="150000"/>
                </a:lnSpc>
                <a:spcBef>
                  <a:spcPts val="320"/>
                </a:spcBef>
                <a:spcAft>
                  <a:spcPts val="0"/>
                </a:spcAft>
                <a:buClr>
                  <a:schemeClr val="dk1"/>
                </a:buClr>
                <a:buSzPts val="1600"/>
                <a:buFont typeface="Calibri"/>
                <a:buChar char="•"/>
              </a:pPr>
              <a:r>
                <a:rPr b="0" i="0" lang="vi-VN" sz="1600" u="none" cap="none" strike="noStrike">
                  <a:solidFill>
                    <a:schemeClr val="dk1"/>
                  </a:solidFill>
                  <a:latin typeface="Calibri"/>
                  <a:ea typeface="Calibri"/>
                  <a:cs typeface="Calibri"/>
                  <a:sym typeface="Calibri"/>
                </a:rPr>
                <a:t> Cookie được bao gồm trong mọi yêu cầu HTTP, do đó gửi dữ liệu không được mã hóa qua internet.</a:t>
              </a:r>
              <a:endParaRPr/>
            </a:p>
            <a:p>
              <a:pPr indent="-171450" lvl="1" marL="171450" marR="0" rtl="0" algn="l">
                <a:lnSpc>
                  <a:spcPct val="150000"/>
                </a:lnSpc>
                <a:spcBef>
                  <a:spcPts val="320"/>
                </a:spcBef>
                <a:spcAft>
                  <a:spcPts val="0"/>
                </a:spcAft>
                <a:buClr>
                  <a:schemeClr val="dk1"/>
                </a:buClr>
                <a:buSzPts val="1600"/>
                <a:buFont typeface="Calibri"/>
                <a:buChar char="•"/>
              </a:pPr>
              <a:r>
                <a:rPr b="0" i="0" lang="vi-VN" sz="1600" u="none" cap="none" strike="noStrike">
                  <a:solidFill>
                    <a:schemeClr val="dk1"/>
                  </a:solidFill>
                  <a:latin typeface="Calibri"/>
                  <a:ea typeface="Calibri"/>
                  <a:cs typeface="Calibri"/>
                  <a:sym typeface="Calibri"/>
                </a:rPr>
                <a:t> Cookie được giới hạn trong khoảng 4 KB dữ liệu. Không đủ để lưu trữ dữ liệu cần thiết.</a:t>
              </a:r>
              <a:endParaRPr/>
            </a:p>
          </p:txBody>
        </p:sp>
        <p:sp>
          <p:nvSpPr>
            <p:cNvPr id="117" name="Google Shape;117;p3"/>
            <p:cNvSpPr/>
            <p:nvPr/>
          </p:nvSpPr>
          <p:spPr>
            <a:xfrm>
              <a:off x="0" y="2358235"/>
              <a:ext cx="12096884" cy="772200"/>
            </a:xfrm>
            <a:prstGeom prst="roundRect">
              <a:avLst>
                <a:gd fmla="val 16667" name="adj"/>
              </a:avLst>
            </a:prstGeom>
            <a:solidFill>
              <a:srgbClr val="C85B5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3"/>
            <p:cNvSpPr txBox="1"/>
            <p:nvPr/>
          </p:nvSpPr>
          <p:spPr>
            <a:xfrm>
              <a:off x="37696" y="2395931"/>
              <a:ext cx="12021492"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vi-VN" sz="2000" u="none" cap="none" strike="noStrike">
                  <a:solidFill>
                    <a:schemeClr val="lt1"/>
                  </a:solidFill>
                  <a:latin typeface="Calibri"/>
                  <a:ea typeface="Calibri"/>
                  <a:cs typeface="Calibri"/>
                  <a:sym typeface="Calibri"/>
                </a:rPr>
                <a:t>Hai kho lưu trữ là lưu trữ sessionStorage và localStorage và chúng sẽ được sử dụng để xử lý các tình huống khác nhau.</a:t>
              </a:r>
              <a:endParaRPr/>
            </a:p>
          </p:txBody>
        </p:sp>
        <p:sp>
          <p:nvSpPr>
            <p:cNvPr id="119" name="Google Shape;119;p3"/>
            <p:cNvSpPr/>
            <p:nvPr/>
          </p:nvSpPr>
          <p:spPr>
            <a:xfrm>
              <a:off x="0" y="3188035"/>
              <a:ext cx="12096884" cy="772200"/>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3"/>
            <p:cNvSpPr txBox="1"/>
            <p:nvPr/>
          </p:nvSpPr>
          <p:spPr>
            <a:xfrm>
              <a:off x="37696" y="3225731"/>
              <a:ext cx="12021492" cy="696808"/>
            </a:xfrm>
            <a:prstGeom prst="rect">
              <a:avLst/>
            </a:prstGeom>
            <a:noFill/>
            <a:ln>
              <a:noFill/>
            </a:ln>
          </p:spPr>
          <p:txBody>
            <a:bodyPr anchorCtr="0" anchor="ctr" bIns="76200" lIns="76200" spcFirstLastPara="1" rIns="76200" wrap="square" tIns="76200">
              <a:noAutofit/>
            </a:bodyPr>
            <a:lstStyle/>
            <a:p>
              <a:pPr indent="0" lvl="0" marL="0" marR="0" rtl="0" algn="l">
                <a:lnSpc>
                  <a:spcPct val="90000"/>
                </a:lnSpc>
                <a:spcBef>
                  <a:spcPts val="0"/>
                </a:spcBef>
                <a:spcAft>
                  <a:spcPts val="0"/>
                </a:spcAft>
                <a:buClr>
                  <a:schemeClr val="lt1"/>
                </a:buClr>
                <a:buSzPts val="2000"/>
                <a:buFont typeface="Calibri"/>
                <a:buNone/>
              </a:pPr>
              <a:r>
                <a:rPr b="0" i="0" lang="vi-VN" sz="2000" u="none" cap="none" strike="noStrike">
                  <a:solidFill>
                    <a:schemeClr val="lt1"/>
                  </a:solidFill>
                  <a:latin typeface="Calibri"/>
                  <a:ea typeface="Calibri"/>
                  <a:cs typeface="Calibri"/>
                  <a:sym typeface="Calibri"/>
                </a:rPr>
                <a:t>Các phiên bản mới nhất của hầu hết mọi trình duyệt đều hỗ trợ HTML5 Storage, bao gồm cả Internet Explorer.</a:t>
              </a:r>
              <a:endParaRPr/>
            </a:p>
          </p:txBody>
        </p:sp>
      </p:grpSp>
      <p:sp>
        <p:nvSpPr>
          <p:cNvPr id="121" name="Google Shape;121;p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22" name="Google Shape;122;p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Hạn chế của HTML5 Storage</a:t>
            </a:r>
            <a:endParaRPr/>
          </a:p>
        </p:txBody>
      </p:sp>
      <p:grpSp>
        <p:nvGrpSpPr>
          <p:cNvPr id="128" name="Google Shape;128;p4"/>
          <p:cNvGrpSpPr/>
          <p:nvPr/>
        </p:nvGrpSpPr>
        <p:grpSpPr>
          <a:xfrm>
            <a:off x="1948118" y="1201161"/>
            <a:ext cx="7815942" cy="4560447"/>
            <a:chOff x="1415458" y="1112385"/>
            <a:chExt cx="7815942" cy="4560447"/>
          </a:xfrm>
        </p:grpSpPr>
        <p:sp>
          <p:nvSpPr>
            <p:cNvPr id="129" name="Google Shape;129;p4"/>
            <p:cNvSpPr/>
            <p:nvPr/>
          </p:nvSpPr>
          <p:spPr>
            <a:xfrm>
              <a:off x="1415458" y="1112385"/>
              <a:ext cx="3536625" cy="1768312"/>
            </a:xfrm>
            <a:custGeom>
              <a:rect b="b" l="l" r="r" t="t"/>
              <a:pathLst>
                <a:path extrusionOk="0" h="1768312" w="3536625">
                  <a:moveTo>
                    <a:pt x="0" y="0"/>
                  </a:moveTo>
                  <a:lnTo>
                    <a:pt x="3536625" y="0"/>
                  </a:lnTo>
                  <a:lnTo>
                    <a:pt x="3536625" y="1768312"/>
                  </a:lnTo>
                  <a:lnTo>
                    <a:pt x="0" y="1768312"/>
                  </a:lnTo>
                  <a:lnTo>
                    <a:pt x="0" y="0"/>
                  </a:lnTo>
                  <a:close/>
                </a:path>
              </a:pathLst>
            </a:cu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10150" lIns="10150" spcFirstLastPara="1" rIns="10150" wrap="square" tIns="10150">
              <a:noAutofit/>
            </a:bodyPr>
            <a:lstStyle/>
            <a:p>
              <a:pPr indent="0" lvl="0" marL="0" marR="0" rtl="0" algn="ctr">
                <a:lnSpc>
                  <a:spcPct val="15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Thông tin trong HTML5 Storage chỉ được lưu trữ trong trình duyệt của người dùng (Không lưu trên server)</a:t>
              </a:r>
              <a:endParaRPr/>
            </a:p>
          </p:txBody>
        </p:sp>
        <p:sp>
          <p:nvSpPr>
            <p:cNvPr id="130" name="Google Shape;130;p4"/>
            <p:cNvSpPr/>
            <p:nvPr/>
          </p:nvSpPr>
          <p:spPr>
            <a:xfrm>
              <a:off x="5694775" y="1112385"/>
              <a:ext cx="3536625" cy="1768312"/>
            </a:xfrm>
            <a:custGeom>
              <a:rect b="b" l="l" r="r" t="t"/>
              <a:pathLst>
                <a:path extrusionOk="0" h="1768312" w="3536625">
                  <a:moveTo>
                    <a:pt x="0" y="0"/>
                  </a:moveTo>
                  <a:lnTo>
                    <a:pt x="3536625" y="0"/>
                  </a:lnTo>
                  <a:lnTo>
                    <a:pt x="3536625" y="1768312"/>
                  </a:lnTo>
                  <a:lnTo>
                    <a:pt x="0" y="1768312"/>
                  </a:lnTo>
                  <a:lnTo>
                    <a:pt x="0" y="0"/>
                  </a:lnTo>
                  <a:close/>
                </a:path>
              </a:pathLst>
            </a:cu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10150" lIns="10150" spcFirstLastPara="1" rIns="10150" wrap="square" tIns="10150">
              <a:noAutofit/>
            </a:bodyPr>
            <a:lstStyle/>
            <a:p>
              <a:pPr indent="0" lvl="0" marL="0" marR="0" rtl="0" algn="ctr">
                <a:lnSpc>
                  <a:spcPct val="15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Mỗi trang web sẽ có 1 Storage riêng và không thể truy cập đến Storage khác.</a:t>
              </a:r>
              <a:endParaRPr/>
            </a:p>
          </p:txBody>
        </p:sp>
        <p:sp>
          <p:nvSpPr>
            <p:cNvPr id="131" name="Google Shape;131;p4"/>
            <p:cNvSpPr/>
            <p:nvPr/>
          </p:nvSpPr>
          <p:spPr>
            <a:xfrm>
              <a:off x="1793290" y="3642522"/>
              <a:ext cx="7119891" cy="2030310"/>
            </a:xfrm>
            <a:custGeom>
              <a:rect b="b" l="l" r="r" t="t"/>
              <a:pathLst>
                <a:path extrusionOk="0" h="1768312" w="3536625">
                  <a:moveTo>
                    <a:pt x="0" y="0"/>
                  </a:moveTo>
                  <a:lnTo>
                    <a:pt x="3536625" y="0"/>
                  </a:lnTo>
                  <a:lnTo>
                    <a:pt x="3536625" y="1768312"/>
                  </a:lnTo>
                  <a:lnTo>
                    <a:pt x="0" y="1768312"/>
                  </a:lnTo>
                  <a:lnTo>
                    <a:pt x="0" y="0"/>
                  </a:lnTo>
                  <a:close/>
                </a:path>
              </a:pathLst>
            </a:custGeom>
            <a:gradFill>
              <a:gsLst>
                <a:gs pos="0">
                  <a:srgbClr val="F08B54"/>
                </a:gs>
                <a:gs pos="50000">
                  <a:srgbClr val="F67A26"/>
                </a:gs>
                <a:gs pos="100000">
                  <a:srgbClr val="E36A18"/>
                </a:gs>
              </a:gsLst>
              <a:lin ang="5400000" scaled="0"/>
            </a:gradFill>
            <a:ln>
              <a:noFill/>
            </a:ln>
            <a:effectLst>
              <a:outerShdw blurRad="57150" rotWithShape="0" algn="ctr" dir="5400000" dist="19050">
                <a:srgbClr val="000000">
                  <a:alpha val="62745"/>
                </a:srgbClr>
              </a:outerShdw>
            </a:effectLst>
          </p:spPr>
          <p:txBody>
            <a:bodyPr anchorCtr="0" anchor="ctr" bIns="10150" lIns="10150" spcFirstLastPara="1" rIns="10150" wrap="square" tIns="10150">
              <a:noAutofit/>
            </a:bodyPr>
            <a:lstStyle/>
            <a:p>
              <a:pPr indent="0" lvl="0" marL="0" marR="0" rtl="0" algn="ctr">
                <a:lnSpc>
                  <a:spcPct val="15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Không nên lưu các dữ liệu nhạy cảm của người dùng vào Storage: HTML5 Storage chỉ được lưu ở phía client nên có thể có 1 số lỗi bảo mật mà hacker có thể tận dụng để lấy ra dữ liệu của người dùng từ Local Storage như Cross Site Scripting (XSS)</a:t>
              </a:r>
              <a:endParaRPr/>
            </a:p>
          </p:txBody>
        </p:sp>
      </p:grpSp>
      <p:sp>
        <p:nvSpPr>
          <p:cNvPr id="132" name="Google Shape;132;p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33" name="Google Shape;133;p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5"/>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trình duyệt hỗ trợ HTML5 Storage</a:t>
            </a:r>
            <a:endParaRPr/>
          </a:p>
        </p:txBody>
      </p:sp>
      <p:sp>
        <p:nvSpPr>
          <p:cNvPr id="139" name="Google Shape;139;p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40" name="Google Shape;140;p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41" name="Google Shape;141;p5"/>
          <p:cNvPicPr preferRelativeResize="0"/>
          <p:nvPr/>
        </p:nvPicPr>
        <p:blipFill rotWithShape="1">
          <a:blip r:embed="rId3">
            <a:alphaModFix/>
          </a:blip>
          <a:srcRect b="0" l="0" r="0" t="0"/>
          <a:stretch/>
        </p:blipFill>
        <p:spPr>
          <a:xfrm>
            <a:off x="872879" y="2197990"/>
            <a:ext cx="10570438" cy="191237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loại HTML5 Storage	</a:t>
            </a:r>
            <a:endParaRPr/>
          </a:p>
        </p:txBody>
      </p:sp>
      <p:sp>
        <p:nvSpPr>
          <p:cNvPr id="147" name="Google Shape;147;p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48" name="Google Shape;148;p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49" name="Google Shape;149;p6"/>
          <p:cNvGrpSpPr/>
          <p:nvPr/>
        </p:nvGrpSpPr>
        <p:grpSpPr>
          <a:xfrm>
            <a:off x="280803" y="1478192"/>
            <a:ext cx="5563227" cy="3534063"/>
            <a:chOff x="0" y="366568"/>
            <a:chExt cx="5563227" cy="3534063"/>
          </a:xfrm>
        </p:grpSpPr>
        <p:sp>
          <p:nvSpPr>
            <p:cNvPr id="150" name="Google Shape;150;p6"/>
            <p:cNvSpPr/>
            <p:nvPr/>
          </p:nvSpPr>
          <p:spPr>
            <a:xfrm>
              <a:off x="0" y="366568"/>
              <a:ext cx="5563227" cy="1736791"/>
            </a:xfrm>
            <a:prstGeom prst="roundRect">
              <a:avLst>
                <a:gd fmla="val 16667" name="adj"/>
              </a:avLst>
            </a:prstGeom>
            <a:solidFill>
              <a:srgbClr val="54813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6"/>
            <p:cNvSpPr txBox="1"/>
            <p:nvPr/>
          </p:nvSpPr>
          <p:spPr>
            <a:xfrm>
              <a:off x="84783" y="451351"/>
              <a:ext cx="5393661" cy="156722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1" i="0" lang="vi-VN" sz="2100" u="none" cap="none" strike="noStrike">
                  <a:solidFill>
                    <a:schemeClr val="lt1"/>
                  </a:solidFill>
                  <a:latin typeface="Calibri"/>
                  <a:ea typeface="Calibri"/>
                  <a:cs typeface="Calibri"/>
                  <a:sym typeface="Calibri"/>
                </a:rPr>
                <a:t>LocalStorage</a:t>
              </a:r>
              <a:r>
                <a:rPr b="0" i="0" lang="vi-VN" sz="2100" u="none" cap="none" strike="noStrike">
                  <a:solidFill>
                    <a:schemeClr val="lt1"/>
                  </a:solidFill>
                  <a:latin typeface="Calibri"/>
                  <a:ea typeface="Calibri"/>
                  <a:cs typeface="Calibri"/>
                  <a:sym typeface="Calibri"/>
                </a:rPr>
                <a:t> là một loại lưu trữ web cho phép các trang web và ứng dụng Javascript lưu trữ và truy cập dữ liệu ngay trong trình duyệt mà không có ngày hết hạn. </a:t>
              </a:r>
              <a:endParaRPr/>
            </a:p>
          </p:txBody>
        </p:sp>
        <p:sp>
          <p:nvSpPr>
            <p:cNvPr id="152" name="Google Shape;152;p6"/>
            <p:cNvSpPr/>
            <p:nvPr/>
          </p:nvSpPr>
          <p:spPr>
            <a:xfrm>
              <a:off x="0" y="2163840"/>
              <a:ext cx="5563227" cy="1736791"/>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6"/>
            <p:cNvSpPr txBox="1"/>
            <p:nvPr/>
          </p:nvSpPr>
          <p:spPr>
            <a:xfrm>
              <a:off x="84783" y="2248623"/>
              <a:ext cx="5393661" cy="156722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vi-VN" sz="2100" u="none" cap="none" strike="noStrike">
                  <a:solidFill>
                    <a:schemeClr val="lt1"/>
                  </a:solidFill>
                  <a:latin typeface="Calibri"/>
                  <a:ea typeface="Calibri"/>
                  <a:cs typeface="Calibri"/>
                  <a:sym typeface="Calibri"/>
                </a:rPr>
                <a:t>Dữ liệu được lưu trữ trong trình duyệt sẽ tồn tại ngay cả sau khi cửa sổ trình duyệt đã bị đóng, Dữ liệu chỉ mất khi bạn sử dụng chức năng clear history của trình duyệt, hoặc bạn sử dụng localStorage API để xóa</a:t>
              </a:r>
              <a:endParaRPr/>
            </a:p>
          </p:txBody>
        </p:sp>
      </p:grpSp>
      <p:grpSp>
        <p:nvGrpSpPr>
          <p:cNvPr id="154" name="Google Shape;154;p6"/>
          <p:cNvGrpSpPr/>
          <p:nvPr/>
        </p:nvGrpSpPr>
        <p:grpSpPr>
          <a:xfrm>
            <a:off x="6279586" y="1535405"/>
            <a:ext cx="5563230" cy="3463154"/>
            <a:chOff x="0" y="248143"/>
            <a:chExt cx="5563230" cy="3463154"/>
          </a:xfrm>
        </p:grpSpPr>
        <p:sp>
          <p:nvSpPr>
            <p:cNvPr id="155" name="Google Shape;155;p6"/>
            <p:cNvSpPr/>
            <p:nvPr/>
          </p:nvSpPr>
          <p:spPr>
            <a:xfrm>
              <a:off x="0" y="248143"/>
              <a:ext cx="5563227" cy="1513213"/>
            </a:xfrm>
            <a:prstGeom prst="roundRect">
              <a:avLst>
                <a:gd fmla="val 16667" name="adj"/>
              </a:avLst>
            </a:prstGeom>
            <a:solidFill>
              <a:srgbClr val="7F6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6"/>
            <p:cNvSpPr txBox="1"/>
            <p:nvPr/>
          </p:nvSpPr>
          <p:spPr>
            <a:xfrm>
              <a:off x="73869" y="322012"/>
              <a:ext cx="5415489" cy="1365475"/>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1" i="0" lang="vi-VN" sz="2100" u="none" cap="none" strike="noStrike">
                  <a:solidFill>
                    <a:schemeClr val="lt1"/>
                  </a:solidFill>
                  <a:latin typeface="Calibri"/>
                  <a:ea typeface="Calibri"/>
                  <a:cs typeface="Calibri"/>
                  <a:sym typeface="Calibri"/>
                </a:rPr>
                <a:t>sessionStorage</a:t>
              </a:r>
              <a:r>
                <a:rPr b="0" i="0" lang="vi-VN" sz="2100" u="none" cap="none" strike="noStrike">
                  <a:solidFill>
                    <a:schemeClr val="lt1"/>
                  </a:solidFill>
                  <a:latin typeface="Calibri"/>
                  <a:ea typeface="Calibri"/>
                  <a:cs typeface="Calibri"/>
                  <a:sym typeface="Calibri"/>
                </a:rPr>
                <a:t> là một loại lưu trữ web cho phép các trang web và ứng dụng Javascript lưu trữ và truy cập dữ liệu ngay trong trình duyệt có thời gian hết hạn. </a:t>
              </a:r>
              <a:endParaRPr/>
            </a:p>
          </p:txBody>
        </p:sp>
        <p:sp>
          <p:nvSpPr>
            <p:cNvPr id="157" name="Google Shape;157;p6"/>
            <p:cNvSpPr/>
            <p:nvPr/>
          </p:nvSpPr>
          <p:spPr>
            <a:xfrm>
              <a:off x="0" y="1827597"/>
              <a:ext cx="5563227" cy="1883700"/>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6"/>
            <p:cNvSpPr txBox="1"/>
            <p:nvPr/>
          </p:nvSpPr>
          <p:spPr>
            <a:xfrm>
              <a:off x="183930" y="1919527"/>
              <a:ext cx="5379300" cy="1699800"/>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vi-VN" sz="2100" u="none" cap="none" strike="noStrike">
                  <a:solidFill>
                    <a:schemeClr val="lt1"/>
                  </a:solidFill>
                  <a:latin typeface="Calibri"/>
                  <a:ea typeface="Calibri"/>
                  <a:cs typeface="Calibri"/>
                  <a:sym typeface="Calibri"/>
                </a:rPr>
                <a:t>Dữ liệu được lưu trữ trong trình duyệt sẽ bị hủy khi cửa sổ trình duyệt đã bị đóng, hoặc khi bạn sử dụng chức năng clear history của trình duyệt, hoặc bạn sử dụng sessionStorage API để xóa</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phương thức của HTML5 Storage </a:t>
            </a:r>
            <a:endParaRPr/>
          </a:p>
        </p:txBody>
      </p:sp>
      <p:sp>
        <p:nvSpPr>
          <p:cNvPr id="164" name="Google Shape;164;p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65" name="Google Shape;165;p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aphicFrame>
        <p:nvGraphicFramePr>
          <p:cNvPr id="166" name="Google Shape;166;p7"/>
          <p:cNvGraphicFramePr/>
          <p:nvPr/>
        </p:nvGraphicFramePr>
        <p:xfrm>
          <a:off x="1848716" y="2122756"/>
          <a:ext cx="3000000" cy="3000000"/>
        </p:xfrm>
        <a:graphic>
          <a:graphicData uri="http://schemas.openxmlformats.org/drawingml/2006/table">
            <a:tbl>
              <a:tblPr bandRow="1" firstRow="1">
                <a:noFill/>
                <a:tableStyleId>{89D42D36-E31A-4698-9415-13BBA4F1764C}</a:tableStyleId>
              </a:tblPr>
              <a:tblGrid>
                <a:gridCol w="3417500"/>
                <a:gridCol w="5077050"/>
              </a:tblGrid>
              <a:tr h="491000">
                <a:tc>
                  <a:txBody>
                    <a:bodyPr/>
                    <a:lstStyle/>
                    <a:p>
                      <a:pPr indent="0" lvl="0" marL="0" marR="0" rtl="0" algn="l">
                        <a:spcBef>
                          <a:spcPts val="0"/>
                        </a:spcBef>
                        <a:spcAft>
                          <a:spcPts val="0"/>
                        </a:spcAft>
                        <a:buNone/>
                      </a:pPr>
                      <a:r>
                        <a:rPr lang="vi-VN" sz="1800" u="none" cap="none" strike="noStrike"/>
                        <a:t>Tên thuộc tính</a:t>
                      </a:r>
                      <a:endParaRPr/>
                    </a:p>
                  </a:txBody>
                  <a:tcPr marT="45725" marB="45725" marR="91450" marL="91450" anchor="ctr"/>
                </a:tc>
                <a:tc>
                  <a:txBody>
                    <a:bodyPr/>
                    <a:lstStyle/>
                    <a:p>
                      <a:pPr indent="0" lvl="0" marL="0" marR="0" rtl="0" algn="l">
                        <a:spcBef>
                          <a:spcPts val="0"/>
                        </a:spcBef>
                        <a:spcAft>
                          <a:spcPts val="0"/>
                        </a:spcAft>
                        <a:buNone/>
                      </a:pPr>
                      <a:r>
                        <a:rPr lang="vi-VN" sz="1800"/>
                        <a:t>Mô tả</a:t>
                      </a:r>
                      <a:endParaRPr/>
                    </a:p>
                  </a:txBody>
                  <a:tcPr marT="45725" marB="45725" marR="91450" marL="91450" anchor="ctr"/>
                </a:tc>
              </a:tr>
              <a:tr h="491000">
                <a:tc>
                  <a:txBody>
                    <a:bodyPr/>
                    <a:lstStyle/>
                    <a:p>
                      <a:pPr indent="0" lvl="0" marL="0" marR="0" rtl="0" algn="l">
                        <a:spcBef>
                          <a:spcPts val="0"/>
                        </a:spcBef>
                        <a:spcAft>
                          <a:spcPts val="0"/>
                        </a:spcAft>
                        <a:buNone/>
                      </a:pPr>
                      <a:r>
                        <a:rPr lang="vi-VN" sz="1800"/>
                        <a:t>setItem('key','value')</a:t>
                      </a:r>
                      <a:endParaRPr/>
                    </a:p>
                  </a:txBody>
                  <a:tcPr marT="45725" marB="45725" marR="91450" marL="91450" anchor="ctr"/>
                </a:tc>
                <a:tc>
                  <a:txBody>
                    <a:bodyPr/>
                    <a:lstStyle/>
                    <a:p>
                      <a:pPr indent="0" lvl="0" marL="0" marR="0" rtl="0" algn="l">
                        <a:spcBef>
                          <a:spcPts val="0"/>
                        </a:spcBef>
                        <a:spcAft>
                          <a:spcPts val="0"/>
                        </a:spcAft>
                        <a:buNone/>
                      </a:pPr>
                      <a:r>
                        <a:rPr lang="vi-VN" sz="1800"/>
                        <a:t>Thêm dữ liệu vào Storage với key và value</a:t>
                      </a:r>
                      <a:endParaRPr i="1" sz="1800"/>
                    </a:p>
                  </a:txBody>
                  <a:tcPr marT="45725" marB="45725" marR="91450" marL="91450" anchor="ctr"/>
                </a:tc>
              </a:tr>
              <a:tr h="491000">
                <a:tc>
                  <a:txBody>
                    <a:bodyPr/>
                    <a:lstStyle/>
                    <a:p>
                      <a:pPr indent="0" lvl="0" marL="0" marR="0" rtl="0" algn="l">
                        <a:spcBef>
                          <a:spcPts val="0"/>
                        </a:spcBef>
                        <a:spcAft>
                          <a:spcPts val="0"/>
                        </a:spcAft>
                        <a:buNone/>
                      </a:pPr>
                      <a:r>
                        <a:rPr lang="vi-VN" sz="1800"/>
                        <a:t>getItem('key')</a:t>
                      </a:r>
                      <a:endParaRPr/>
                    </a:p>
                  </a:txBody>
                  <a:tcPr marT="45725" marB="45725" marR="91450" marL="91450" anchor="ctr"/>
                </a:tc>
                <a:tc>
                  <a:txBody>
                    <a:bodyPr/>
                    <a:lstStyle/>
                    <a:p>
                      <a:pPr indent="0" lvl="0" marL="0" marR="0" rtl="0" algn="l">
                        <a:spcBef>
                          <a:spcPts val="0"/>
                        </a:spcBef>
                        <a:spcAft>
                          <a:spcPts val="0"/>
                        </a:spcAft>
                        <a:buNone/>
                      </a:pPr>
                      <a:r>
                        <a:rPr lang="vi-VN" sz="1800"/>
                        <a:t>Lấy dữ liệu trong Storage theo key</a:t>
                      </a:r>
                      <a:endParaRPr/>
                    </a:p>
                  </a:txBody>
                  <a:tcPr marT="45725" marB="45725" marR="91450" marL="91450" anchor="ctr"/>
                </a:tc>
              </a:tr>
              <a:tr h="491000">
                <a:tc>
                  <a:txBody>
                    <a:bodyPr/>
                    <a:lstStyle/>
                    <a:p>
                      <a:pPr indent="0" lvl="0" marL="0" marR="0" rtl="0" algn="l">
                        <a:spcBef>
                          <a:spcPts val="0"/>
                        </a:spcBef>
                        <a:spcAft>
                          <a:spcPts val="0"/>
                        </a:spcAft>
                        <a:buNone/>
                      </a:pPr>
                      <a:r>
                        <a:rPr lang="vi-VN" sz="1800"/>
                        <a:t>removeItem('key')</a:t>
                      </a:r>
                      <a:endParaRPr/>
                    </a:p>
                  </a:txBody>
                  <a:tcPr marT="45725" marB="45725" marR="91450" marL="91450" anchor="ctr"/>
                </a:tc>
                <a:tc>
                  <a:txBody>
                    <a:bodyPr/>
                    <a:lstStyle/>
                    <a:p>
                      <a:pPr indent="0" lvl="0" marL="0" marR="0" rtl="0" algn="l">
                        <a:spcBef>
                          <a:spcPts val="0"/>
                        </a:spcBef>
                        <a:spcAft>
                          <a:spcPts val="0"/>
                        </a:spcAft>
                        <a:buNone/>
                      </a:pPr>
                      <a:r>
                        <a:rPr lang="vi-VN" sz="1800"/>
                        <a:t>Xóa dữ liệu trong Storage heo key</a:t>
                      </a:r>
                      <a:endParaRPr/>
                    </a:p>
                  </a:txBody>
                  <a:tcPr marT="45725" marB="45725" marR="91450" marL="91450" anchor="ctr"/>
                </a:tc>
              </a:tr>
              <a:tr h="491000">
                <a:tc>
                  <a:txBody>
                    <a:bodyPr/>
                    <a:lstStyle/>
                    <a:p>
                      <a:pPr indent="0" lvl="0" marL="0" marR="0" rtl="0" algn="l">
                        <a:spcBef>
                          <a:spcPts val="0"/>
                        </a:spcBef>
                        <a:spcAft>
                          <a:spcPts val="0"/>
                        </a:spcAft>
                        <a:buNone/>
                      </a:pPr>
                      <a:r>
                        <a:rPr lang="vi-VN" sz="1800"/>
                        <a:t>clear()</a:t>
                      </a:r>
                      <a:endParaRPr/>
                    </a:p>
                  </a:txBody>
                  <a:tcPr marT="45725" marB="45725" marR="91450" marL="91450" anchor="ctr"/>
                </a:tc>
                <a:tc>
                  <a:txBody>
                    <a:bodyPr/>
                    <a:lstStyle/>
                    <a:p>
                      <a:pPr indent="0" lvl="0" marL="0" marR="0" rtl="0" algn="l">
                        <a:spcBef>
                          <a:spcPts val="0"/>
                        </a:spcBef>
                        <a:spcAft>
                          <a:spcPts val="0"/>
                        </a:spcAft>
                        <a:buNone/>
                      </a:pPr>
                      <a:r>
                        <a:rPr lang="vi-VN" sz="1800"/>
                        <a:t>Xóa hết dữ liệu trong Storage đang có</a:t>
                      </a:r>
                      <a:endParaRPr/>
                    </a:p>
                  </a:txBody>
                  <a:tcPr marT="45725" marB="45725" marR="91450" marL="91450" anchor="ctr"/>
                </a:tc>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Giới thiệu về canvas</a:t>
            </a:r>
            <a:endParaRPr/>
          </a:p>
        </p:txBody>
      </p:sp>
      <p:sp>
        <p:nvSpPr>
          <p:cNvPr id="172" name="Google Shape;172;p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73" name="Google Shape;173;p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74" name="Google Shape;174;p8"/>
          <p:cNvGrpSpPr/>
          <p:nvPr/>
        </p:nvGrpSpPr>
        <p:grpSpPr>
          <a:xfrm>
            <a:off x="20827" y="714773"/>
            <a:ext cx="12096884" cy="2157031"/>
            <a:chOff x="0" y="22315"/>
            <a:chExt cx="12096884" cy="2157031"/>
          </a:xfrm>
        </p:grpSpPr>
        <p:sp>
          <p:nvSpPr>
            <p:cNvPr id="175" name="Google Shape;175;p8"/>
            <p:cNvSpPr/>
            <p:nvPr/>
          </p:nvSpPr>
          <p:spPr>
            <a:xfrm>
              <a:off x="0" y="22315"/>
              <a:ext cx="12096884" cy="68445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8"/>
            <p:cNvSpPr txBox="1"/>
            <p:nvPr/>
          </p:nvSpPr>
          <p:spPr>
            <a:xfrm>
              <a:off x="33412" y="55727"/>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Phần tử HTML &lt;canvas&gt; được sử dụng để vẽ đồ họa một cách nhanh chóng, thông qua JavaScript.</a:t>
              </a:r>
              <a:endParaRPr/>
            </a:p>
          </p:txBody>
        </p:sp>
        <p:sp>
          <p:nvSpPr>
            <p:cNvPr id="177" name="Google Shape;177;p8"/>
            <p:cNvSpPr/>
            <p:nvPr/>
          </p:nvSpPr>
          <p:spPr>
            <a:xfrm>
              <a:off x="0" y="758606"/>
              <a:ext cx="12096884" cy="684450"/>
            </a:xfrm>
            <a:prstGeom prst="roundRect">
              <a:avLst>
                <a:gd fmla="val 16667" name="adj"/>
              </a:avLst>
            </a:prstGeom>
            <a:solidFill>
              <a:srgbClr val="C85B5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8"/>
            <p:cNvSpPr txBox="1"/>
            <p:nvPr/>
          </p:nvSpPr>
          <p:spPr>
            <a:xfrm>
              <a:off x="33412" y="792018"/>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Phần tử &lt;canvas&gt; tạo ra vùng chứa cho đồ họa, phải sử dụng JavaScript để thực sự vẽ đồ họa.</a:t>
              </a:r>
              <a:endParaRPr/>
            </a:p>
          </p:txBody>
        </p:sp>
        <p:sp>
          <p:nvSpPr>
            <p:cNvPr id="179" name="Google Shape;179;p8"/>
            <p:cNvSpPr/>
            <p:nvPr/>
          </p:nvSpPr>
          <p:spPr>
            <a:xfrm>
              <a:off x="0" y="1494896"/>
              <a:ext cx="12096884" cy="684450"/>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8"/>
            <p:cNvSpPr txBox="1"/>
            <p:nvPr/>
          </p:nvSpPr>
          <p:spPr>
            <a:xfrm>
              <a:off x="33412" y="1528308"/>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vi-VN" sz="1800" u="none" cap="none" strike="noStrike">
                  <a:solidFill>
                    <a:schemeClr val="lt1"/>
                  </a:solidFill>
                  <a:latin typeface="Calibri"/>
                  <a:ea typeface="Calibri"/>
                  <a:cs typeface="Calibri"/>
                  <a:sym typeface="Calibri"/>
                </a:rPr>
                <a:t>Canvas có một số phương thức để vẽ các hình ảnh cơ bản như đường nét, hình khối, hình tròn, văn bản và thêm hình ảnh...</a:t>
              </a:r>
              <a:endParaRPr/>
            </a:p>
          </p:txBody>
        </p:sp>
      </p:grpSp>
      <p:pic>
        <p:nvPicPr>
          <p:cNvPr id="181" name="Google Shape;181;p8"/>
          <p:cNvPicPr preferRelativeResize="0"/>
          <p:nvPr/>
        </p:nvPicPr>
        <p:blipFill rotWithShape="1">
          <a:blip r:embed="rId3">
            <a:alphaModFix/>
          </a:blip>
          <a:srcRect b="0" l="0" r="0" t="0"/>
          <a:stretch/>
        </p:blipFill>
        <p:spPr>
          <a:xfrm>
            <a:off x="310702" y="3321443"/>
            <a:ext cx="6332769" cy="2674852"/>
          </a:xfrm>
          <a:prstGeom prst="rect">
            <a:avLst/>
          </a:prstGeom>
          <a:noFill/>
          <a:ln>
            <a:noFill/>
          </a:ln>
        </p:spPr>
      </p:pic>
      <p:pic>
        <p:nvPicPr>
          <p:cNvPr id="182" name="Google Shape;182;p8"/>
          <p:cNvPicPr preferRelativeResize="0"/>
          <p:nvPr/>
        </p:nvPicPr>
        <p:blipFill rotWithShape="1">
          <a:blip r:embed="rId4">
            <a:alphaModFix/>
          </a:blip>
          <a:srcRect b="0" l="0" r="0" t="0"/>
          <a:stretch/>
        </p:blipFill>
        <p:spPr>
          <a:xfrm>
            <a:off x="7124100" y="3429000"/>
            <a:ext cx="4582984" cy="2376996"/>
          </a:xfrm>
          <a:prstGeom prst="rect">
            <a:avLst/>
          </a:prstGeom>
          <a:noFill/>
          <a:ln>
            <a:noFill/>
          </a:ln>
        </p:spPr>
      </p:pic>
      <p:sp>
        <p:nvSpPr>
          <p:cNvPr id="183" name="Google Shape;183;p8"/>
          <p:cNvSpPr/>
          <p:nvPr/>
        </p:nvSpPr>
        <p:spPr>
          <a:xfrm>
            <a:off x="6533965" y="4296792"/>
            <a:ext cx="887767" cy="727969"/>
          </a:xfrm>
          <a:prstGeom prst="rightArrow">
            <a:avLst>
              <a:gd fmla="val 50000" name="adj1"/>
              <a:gd fmla="val 50000" name="adj2"/>
            </a:avLst>
          </a:prstGeom>
          <a:solidFill>
            <a:schemeClr val="accent2"/>
          </a:solidFill>
          <a:ln cap="flat" cmpd="sng" w="12700">
            <a:solidFill>
              <a:srgbClr val="AC5B2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phương thức thường dùng vẽ canvas</a:t>
            </a:r>
            <a:endParaRPr/>
          </a:p>
        </p:txBody>
      </p:sp>
      <p:sp>
        <p:nvSpPr>
          <p:cNvPr id="189" name="Google Shape;189;p9"/>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.getContext('2d’): khởi tạo bản vẽ 2D</a:t>
            </a:r>
            <a:endParaRPr/>
          </a:p>
          <a:p>
            <a:pPr indent="-228600" lvl="0" marL="228600" rtl="0" algn="l">
              <a:lnSpc>
                <a:spcPct val="90000"/>
              </a:lnSpc>
              <a:spcBef>
                <a:spcPts val="1000"/>
              </a:spcBef>
              <a:spcAft>
                <a:spcPts val="0"/>
              </a:spcAft>
              <a:buClr>
                <a:schemeClr val="dk1"/>
              </a:buClr>
              <a:buSzPts val="2400"/>
              <a:buChar char="•"/>
            </a:pPr>
            <a:r>
              <a:rPr lang="vi-VN"/>
              <a:t>.moveTo(x,y): Tạo độ điểm bắt đầu theo trục x và y</a:t>
            </a:r>
            <a:endParaRPr/>
          </a:p>
          <a:p>
            <a:pPr indent="-228600" lvl="0" marL="228600" rtl="0" algn="l">
              <a:lnSpc>
                <a:spcPct val="90000"/>
              </a:lnSpc>
              <a:spcBef>
                <a:spcPts val="1000"/>
              </a:spcBef>
              <a:spcAft>
                <a:spcPts val="0"/>
              </a:spcAft>
              <a:buClr>
                <a:schemeClr val="dk1"/>
              </a:buClr>
              <a:buSzPts val="2400"/>
              <a:buChar char="•"/>
            </a:pPr>
            <a:r>
              <a:rPr lang="vi-VN"/>
              <a:t>.lineTo(x,y): Tạo độ điểm kết thúc theo trục x và y</a:t>
            </a:r>
            <a:endParaRPr/>
          </a:p>
          <a:p>
            <a:pPr indent="-228600" lvl="0" marL="228600" rtl="0" algn="l">
              <a:lnSpc>
                <a:spcPct val="90000"/>
              </a:lnSpc>
              <a:spcBef>
                <a:spcPts val="1000"/>
              </a:spcBef>
              <a:spcAft>
                <a:spcPts val="0"/>
              </a:spcAft>
              <a:buClr>
                <a:schemeClr val="dk1"/>
              </a:buClr>
              <a:buSzPts val="2400"/>
              <a:buChar char="•"/>
            </a:pPr>
            <a:r>
              <a:rPr lang="vi-VN"/>
              <a:t>.beginPath(x,y): Tọa độ điểm bắt đầu vẽ một đường path (hình tròn...)</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a:p>
            <a:pPr indent="-76200" lvl="0" marL="228600" rtl="0" algn="l">
              <a:lnSpc>
                <a:spcPct val="90000"/>
              </a:lnSpc>
              <a:spcBef>
                <a:spcPts val="1000"/>
              </a:spcBef>
              <a:spcAft>
                <a:spcPts val="0"/>
              </a:spcAft>
              <a:buClr>
                <a:schemeClr val="dk1"/>
              </a:buClr>
              <a:buSzPts val="2400"/>
              <a:buNone/>
            </a:pPr>
            <a:r>
              <a:t/>
            </a:r>
            <a:endParaRPr/>
          </a:p>
        </p:txBody>
      </p:sp>
      <p:sp>
        <p:nvSpPr>
          <p:cNvPr id="190" name="Google Shape;190;p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91" name="Google Shape;191;p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2018-01-11T08:27:42Z</dcterms:created>
  <dc:creator>Huy Dang</dc:creator>
</cp:coreProperties>
</file>